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7" r:id="rId2"/>
    <p:sldId id="282" r:id="rId3"/>
    <p:sldId id="259" r:id="rId4"/>
    <p:sldId id="260" r:id="rId5"/>
    <p:sldId id="294" r:id="rId6"/>
    <p:sldId id="284" r:id="rId7"/>
    <p:sldId id="301" r:id="rId8"/>
    <p:sldId id="302" r:id="rId9"/>
    <p:sldId id="290" r:id="rId10"/>
    <p:sldId id="264" r:id="rId11"/>
    <p:sldId id="296" r:id="rId12"/>
    <p:sldId id="299" r:id="rId13"/>
    <p:sldId id="307" r:id="rId14"/>
    <p:sldId id="308" r:id="rId15"/>
    <p:sldId id="293" r:id="rId16"/>
    <p:sldId id="268" r:id="rId17"/>
    <p:sldId id="297" r:id="rId18"/>
    <p:sldId id="295" r:id="rId19"/>
    <p:sldId id="303" r:id="rId20"/>
    <p:sldId id="306" r:id="rId21"/>
    <p:sldId id="309" r:id="rId22"/>
    <p:sldId id="310" r:id="rId23"/>
    <p:sldId id="272" r:id="rId24"/>
    <p:sldId id="313" r:id="rId25"/>
    <p:sldId id="312" r:id="rId26"/>
    <p:sldId id="314" r:id="rId27"/>
    <p:sldId id="315" r:id="rId28"/>
    <p:sldId id="300" r:id="rId29"/>
    <p:sldId id="305" r:id="rId30"/>
    <p:sldId id="298" r:id="rId31"/>
    <p:sldId id="271" r:id="rId32"/>
    <p:sldId id="291" r:id="rId33"/>
    <p:sldId id="318" r:id="rId34"/>
    <p:sldId id="317" r:id="rId35"/>
    <p:sldId id="319" r:id="rId36"/>
    <p:sldId id="286" r:id="rId37"/>
    <p:sldId id="287" r:id="rId38"/>
    <p:sldId id="320" r:id="rId39"/>
    <p:sldId id="316" r:id="rId40"/>
    <p:sldId id="29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篇" id="{A93EFBED-5DE4-4D2A-A6B8-12D9EA9A813B}">
          <p14:sldIdLst>
            <p14:sldId id="257"/>
            <p14:sldId id="282"/>
            <p14:sldId id="259"/>
          </p14:sldIdLst>
        </p14:section>
        <p14:section name="一" id="{E1B888A3-A30D-4B19-99C7-AC26F4900892}">
          <p14:sldIdLst>
            <p14:sldId id="260"/>
            <p14:sldId id="294"/>
            <p14:sldId id="284"/>
            <p14:sldId id="301"/>
            <p14:sldId id="302"/>
            <p14:sldId id="290"/>
          </p14:sldIdLst>
        </p14:section>
        <p14:section name="二" id="{3E909BA7-7B18-4C4F-90D1-8FA6AECBC016}">
          <p14:sldIdLst>
            <p14:sldId id="264"/>
            <p14:sldId id="296"/>
            <p14:sldId id="299"/>
            <p14:sldId id="307"/>
            <p14:sldId id="308"/>
            <p14:sldId id="293"/>
          </p14:sldIdLst>
        </p14:section>
        <p14:section name="三" id="{EA631821-7CCF-41C4-A3BC-98FA7B347816}">
          <p14:sldIdLst>
            <p14:sldId id="268"/>
            <p14:sldId id="297"/>
            <p14:sldId id="295"/>
            <p14:sldId id="303"/>
            <p14:sldId id="306"/>
            <p14:sldId id="309"/>
            <p14:sldId id="310"/>
          </p14:sldIdLst>
        </p14:section>
        <p14:section name="四" id="{E90810EB-7CD0-4A7D-866B-317DFB8B8CFD}">
          <p14:sldIdLst>
            <p14:sldId id="272"/>
            <p14:sldId id="313"/>
            <p14:sldId id="312"/>
            <p14:sldId id="314"/>
            <p14:sldId id="315"/>
            <p14:sldId id="300"/>
            <p14:sldId id="305"/>
            <p14:sldId id="298"/>
            <p14:sldId id="271"/>
          </p14:sldIdLst>
        </p14:section>
        <p14:section name="五" id="{33623F00-ADE9-4B02-A19E-587D0E338AFD}">
          <p14:sldIdLst>
            <p14:sldId id="291"/>
            <p14:sldId id="318"/>
            <p14:sldId id="317"/>
            <p14:sldId id="319"/>
            <p14:sldId id="286"/>
            <p14:sldId id="287"/>
            <p14:sldId id="320"/>
          </p14:sldIdLst>
        </p14:section>
        <p14:section name="结束" id="{88F08DA7-BB28-41BB-9FE7-E7FC34BB9FF8}">
          <p14:sldIdLst>
            <p14:sldId id="316"/>
            <p14:sldId id="2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木子" initials="木子" lastIdx="2" clrIdx="0">
    <p:extLst>
      <p:ext uri="{19B8F6BF-5375-455C-9EA6-DF929625EA0E}">
        <p15:presenceInfo xmlns:p15="http://schemas.microsoft.com/office/powerpoint/2012/main" userId="5bb63e70d4e06ec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333F50"/>
    <a:srgbClr val="A9C2DA"/>
    <a:srgbClr val="89ACCC"/>
    <a:srgbClr val="C9E1F5"/>
    <a:srgbClr val="AA6740"/>
    <a:srgbClr val="D4E6E4"/>
    <a:srgbClr val="A4CDEB"/>
    <a:srgbClr val="AEC3CB"/>
    <a:srgbClr val="A5CE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83" d="100"/>
          <a:sy n="83" d="100"/>
        </p:scale>
        <p:origin x="600" y="67"/>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1622"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FE9EDE3-D320-412F-A53F-15CF305C4A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E7AFBD9-DC85-4305-97D3-88DE2C6837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20BC86-1032-4083-9840-3AD77C3121B0}" type="datetimeFigureOut">
              <a:rPr lang="zh-CN" altLang="en-US" smtClean="0"/>
              <a:t>2022/4/18</a:t>
            </a:fld>
            <a:endParaRPr lang="zh-CN" altLang="en-US"/>
          </a:p>
        </p:txBody>
      </p:sp>
      <p:sp>
        <p:nvSpPr>
          <p:cNvPr id="4" name="页脚占位符 3">
            <a:extLst>
              <a:ext uri="{FF2B5EF4-FFF2-40B4-BE49-F238E27FC236}">
                <a16:creationId xmlns:a16="http://schemas.microsoft.com/office/drawing/2014/main" id="{701CFEEC-23B8-4EF1-B801-F631E25A36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8F83572-F05F-4A7D-91F3-6D2A929EAF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87905E-6301-4026-81A3-27EE7EE4D1B7}" type="slidenum">
              <a:rPr lang="zh-CN" altLang="en-US" smtClean="0"/>
              <a:t>‹#›</a:t>
            </a:fld>
            <a:endParaRPr lang="zh-CN" altLang="en-US"/>
          </a:p>
        </p:txBody>
      </p:sp>
    </p:spTree>
    <p:extLst>
      <p:ext uri="{BB962C8B-B14F-4D97-AF65-F5344CB8AC3E}">
        <p14:creationId xmlns:p14="http://schemas.microsoft.com/office/powerpoint/2010/main" val="413777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326F5E-859A-41FA-872E-A9B22C135CED}" type="datetimeFigureOut">
              <a:rPr lang="zh-CN" altLang="en-US" smtClean="0"/>
              <a:t>2022/4/18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82DFB-7844-41A6-BF07-1E5D1CA45DE8}" type="slidenum">
              <a:rPr lang="zh-CN" altLang="en-US" smtClean="0"/>
              <a:t>‹#›</a:t>
            </a:fld>
            <a:endParaRPr lang="zh-CN" altLang="en-US"/>
          </a:p>
        </p:txBody>
      </p:sp>
    </p:spTree>
    <p:extLst>
      <p:ext uri="{BB962C8B-B14F-4D97-AF65-F5344CB8AC3E}">
        <p14:creationId xmlns:p14="http://schemas.microsoft.com/office/powerpoint/2010/main" val="3327608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D0106-AB74-46A0-A375-1E2A9AB006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A58146A-7A78-4807-9EF6-96D0360AF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2A2B5D6-A1AA-4B50-9A8C-2BC46E924665}"/>
              </a:ext>
            </a:extLst>
          </p:cNvPr>
          <p:cNvSpPr>
            <a:spLocks noGrp="1"/>
          </p:cNvSpPr>
          <p:nvPr>
            <p:ph type="dt" sz="half" idx="10"/>
          </p:nvPr>
        </p:nvSpPr>
        <p:spPr/>
        <p:txBody>
          <a:bodyPr/>
          <a:lstStyle/>
          <a:p>
            <a:fld id="{796210FD-5A2B-4FB6-93FF-2796A373C245}" type="datetime1">
              <a:rPr lang="zh-CN" altLang="en-US" smtClean="0"/>
              <a:t>2022/4/18</a:t>
            </a:fld>
            <a:endParaRPr lang="zh-CN" altLang="en-US"/>
          </a:p>
        </p:txBody>
      </p:sp>
      <p:sp>
        <p:nvSpPr>
          <p:cNvPr id="5" name="页脚占位符 4">
            <a:extLst>
              <a:ext uri="{FF2B5EF4-FFF2-40B4-BE49-F238E27FC236}">
                <a16:creationId xmlns:a16="http://schemas.microsoft.com/office/drawing/2014/main" id="{6AD2F8DA-5040-4711-BEF3-C8F777B67F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7FD12E-A81F-4DDF-B2C0-93AA58975A3A}"/>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115156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CDF1E-9315-4D66-9D42-0886636969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CA92FE-4B8E-4788-A210-983182D493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9A4FED-8DD4-44D4-963B-68E6297A8D11}"/>
              </a:ext>
            </a:extLst>
          </p:cNvPr>
          <p:cNvSpPr>
            <a:spLocks noGrp="1"/>
          </p:cNvSpPr>
          <p:nvPr>
            <p:ph type="dt" sz="half" idx="10"/>
          </p:nvPr>
        </p:nvSpPr>
        <p:spPr/>
        <p:txBody>
          <a:bodyPr/>
          <a:lstStyle/>
          <a:p>
            <a:fld id="{E2AEAEB0-A840-44D3-B4C3-1CD0857DA89E}" type="datetime1">
              <a:rPr lang="zh-CN" altLang="en-US" smtClean="0"/>
              <a:t>2022/4/18</a:t>
            </a:fld>
            <a:endParaRPr lang="zh-CN" altLang="en-US"/>
          </a:p>
        </p:txBody>
      </p:sp>
      <p:sp>
        <p:nvSpPr>
          <p:cNvPr id="5" name="页脚占位符 4">
            <a:extLst>
              <a:ext uri="{FF2B5EF4-FFF2-40B4-BE49-F238E27FC236}">
                <a16:creationId xmlns:a16="http://schemas.microsoft.com/office/drawing/2014/main" id="{B09C4AC8-52E3-4806-AA9B-3C6D21C766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95B61-9D84-4D0C-85BD-B1B6533D85DE}"/>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96043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F56ABD-AF4B-49B7-9D88-926F6849242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313FB6-716A-478E-94D4-2AF53503065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72FF65-BD0F-49DE-A180-A41B4EC31D7F}"/>
              </a:ext>
            </a:extLst>
          </p:cNvPr>
          <p:cNvSpPr>
            <a:spLocks noGrp="1"/>
          </p:cNvSpPr>
          <p:nvPr>
            <p:ph type="dt" sz="half" idx="10"/>
          </p:nvPr>
        </p:nvSpPr>
        <p:spPr/>
        <p:txBody>
          <a:bodyPr/>
          <a:lstStyle/>
          <a:p>
            <a:fld id="{15A23FBB-268A-46DD-8F56-10576F228880}" type="datetime1">
              <a:rPr lang="zh-CN" altLang="en-US" smtClean="0"/>
              <a:t>2022/4/18</a:t>
            </a:fld>
            <a:endParaRPr lang="zh-CN" altLang="en-US"/>
          </a:p>
        </p:txBody>
      </p:sp>
      <p:sp>
        <p:nvSpPr>
          <p:cNvPr id="5" name="页脚占位符 4">
            <a:extLst>
              <a:ext uri="{FF2B5EF4-FFF2-40B4-BE49-F238E27FC236}">
                <a16:creationId xmlns:a16="http://schemas.microsoft.com/office/drawing/2014/main" id="{55CC933B-6C14-4594-B71B-C6462A2FC6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062F83-A1D2-45A6-9406-9FD88F8EF9F1}"/>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63749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0627C-1807-4326-A3A2-99A201CE6D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42411-60D0-4511-B96B-089B2849D01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92424E-B0A0-46CF-AF92-3883F45C1CCB}"/>
              </a:ext>
            </a:extLst>
          </p:cNvPr>
          <p:cNvSpPr>
            <a:spLocks noGrp="1"/>
          </p:cNvSpPr>
          <p:nvPr>
            <p:ph type="dt" sz="half" idx="10"/>
          </p:nvPr>
        </p:nvSpPr>
        <p:spPr/>
        <p:txBody>
          <a:bodyPr/>
          <a:lstStyle/>
          <a:p>
            <a:fld id="{A22DEE5C-0C3C-4766-B380-48AAA4CC5214}" type="datetime1">
              <a:rPr lang="zh-CN" altLang="en-US" smtClean="0"/>
              <a:t>2022/4/18</a:t>
            </a:fld>
            <a:endParaRPr lang="zh-CN" altLang="en-US"/>
          </a:p>
        </p:txBody>
      </p:sp>
      <p:sp>
        <p:nvSpPr>
          <p:cNvPr id="5" name="页脚占位符 4">
            <a:extLst>
              <a:ext uri="{FF2B5EF4-FFF2-40B4-BE49-F238E27FC236}">
                <a16:creationId xmlns:a16="http://schemas.microsoft.com/office/drawing/2014/main" id="{831D052D-A885-4E43-89B5-9D8C71824F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988348-481B-4A3C-B07E-2DBAED0D64DE}"/>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9649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57067-3E56-46F3-8894-A9848558242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25BF5B-683F-4F19-B922-16D4132E5F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F85187-1D07-4F49-8FC0-57C5D226ED2C}"/>
              </a:ext>
            </a:extLst>
          </p:cNvPr>
          <p:cNvSpPr>
            <a:spLocks noGrp="1"/>
          </p:cNvSpPr>
          <p:nvPr>
            <p:ph type="dt" sz="half" idx="10"/>
          </p:nvPr>
        </p:nvSpPr>
        <p:spPr/>
        <p:txBody>
          <a:bodyPr/>
          <a:lstStyle/>
          <a:p>
            <a:fld id="{3875BC4A-4AD6-4B44-80E4-426BC3EA2651}" type="datetime1">
              <a:rPr lang="zh-CN" altLang="en-US" smtClean="0"/>
              <a:t>2022/4/18</a:t>
            </a:fld>
            <a:endParaRPr lang="zh-CN" altLang="en-US"/>
          </a:p>
        </p:txBody>
      </p:sp>
      <p:sp>
        <p:nvSpPr>
          <p:cNvPr id="5" name="页脚占位符 4">
            <a:extLst>
              <a:ext uri="{FF2B5EF4-FFF2-40B4-BE49-F238E27FC236}">
                <a16:creationId xmlns:a16="http://schemas.microsoft.com/office/drawing/2014/main" id="{14A33810-B11D-40D0-88F6-DC1AA8CB2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D49D8F-50A2-47BD-9FD9-6430ED299003}"/>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85656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1A750-2F49-4CD3-8AF1-3D1B7E9CCA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16B3D7-C658-4F10-8E88-24CF054B9A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8782FD-D087-448D-9753-D818B2B3D19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69AC06E-3337-421B-9708-2DAB5BF06A95}"/>
              </a:ext>
            </a:extLst>
          </p:cNvPr>
          <p:cNvSpPr>
            <a:spLocks noGrp="1"/>
          </p:cNvSpPr>
          <p:nvPr>
            <p:ph type="dt" sz="half" idx="10"/>
          </p:nvPr>
        </p:nvSpPr>
        <p:spPr/>
        <p:txBody>
          <a:bodyPr/>
          <a:lstStyle/>
          <a:p>
            <a:fld id="{30D7A642-E3E1-4A72-B1F2-8788B8995986}" type="datetime1">
              <a:rPr lang="zh-CN" altLang="en-US" smtClean="0"/>
              <a:t>2022/4/18</a:t>
            </a:fld>
            <a:endParaRPr lang="zh-CN" altLang="en-US"/>
          </a:p>
        </p:txBody>
      </p:sp>
      <p:sp>
        <p:nvSpPr>
          <p:cNvPr id="6" name="页脚占位符 5">
            <a:extLst>
              <a:ext uri="{FF2B5EF4-FFF2-40B4-BE49-F238E27FC236}">
                <a16:creationId xmlns:a16="http://schemas.microsoft.com/office/drawing/2014/main" id="{2EF37323-B5CE-4187-B010-0BF26165DF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A1D6F3-FDE6-4F90-9B79-01B5159412EA}"/>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8084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4E888-ED98-4F15-86F9-52FAE02712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F2D430-5B09-4E44-ADF6-82F5F1531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82445FB-8D23-4ADE-810A-C5E413E0F88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D7783AE-B483-4EE1-A190-88A24EF4D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FB7DFD5-5568-44A9-B77E-01576D4E8B7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8FB44C-BB78-45E1-A4ED-B32E05236C3E}"/>
              </a:ext>
            </a:extLst>
          </p:cNvPr>
          <p:cNvSpPr>
            <a:spLocks noGrp="1"/>
          </p:cNvSpPr>
          <p:nvPr>
            <p:ph type="dt" sz="half" idx="10"/>
          </p:nvPr>
        </p:nvSpPr>
        <p:spPr/>
        <p:txBody>
          <a:bodyPr/>
          <a:lstStyle/>
          <a:p>
            <a:fld id="{85616A8E-5266-43FA-B44A-E63A3F9E4C20}" type="datetime1">
              <a:rPr lang="zh-CN" altLang="en-US" smtClean="0"/>
              <a:t>2022/4/18</a:t>
            </a:fld>
            <a:endParaRPr lang="zh-CN" altLang="en-US"/>
          </a:p>
        </p:txBody>
      </p:sp>
      <p:sp>
        <p:nvSpPr>
          <p:cNvPr id="8" name="页脚占位符 7">
            <a:extLst>
              <a:ext uri="{FF2B5EF4-FFF2-40B4-BE49-F238E27FC236}">
                <a16:creationId xmlns:a16="http://schemas.microsoft.com/office/drawing/2014/main" id="{9E6B0EAA-792F-4642-986D-248D1BA726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DE466C-3C52-40D6-9A82-E993C99A01AA}"/>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33771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90022-E4AB-4F71-88B8-0C7151BC0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1DA88B-2098-4868-A9B1-04FF999CE727}"/>
              </a:ext>
            </a:extLst>
          </p:cNvPr>
          <p:cNvSpPr>
            <a:spLocks noGrp="1"/>
          </p:cNvSpPr>
          <p:nvPr>
            <p:ph type="dt" sz="half" idx="10"/>
          </p:nvPr>
        </p:nvSpPr>
        <p:spPr/>
        <p:txBody>
          <a:bodyPr/>
          <a:lstStyle/>
          <a:p>
            <a:fld id="{1B7E51DD-C0F5-4D28-A024-FECA9F91511C}" type="datetime1">
              <a:rPr lang="zh-CN" altLang="en-US" smtClean="0"/>
              <a:t>2022/4/18</a:t>
            </a:fld>
            <a:endParaRPr lang="zh-CN" altLang="en-US"/>
          </a:p>
        </p:txBody>
      </p:sp>
      <p:sp>
        <p:nvSpPr>
          <p:cNvPr id="4" name="页脚占位符 3">
            <a:extLst>
              <a:ext uri="{FF2B5EF4-FFF2-40B4-BE49-F238E27FC236}">
                <a16:creationId xmlns:a16="http://schemas.microsoft.com/office/drawing/2014/main" id="{A231C50D-914F-4152-A4D2-45B9C157CE2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ACF9EE6-990E-41C8-BF0B-0C7FC29C6E34}"/>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9123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7CD7F3C-17E5-4B79-B7DF-B4C6F8732528}"/>
              </a:ext>
            </a:extLst>
          </p:cNvPr>
          <p:cNvSpPr>
            <a:spLocks noGrp="1"/>
          </p:cNvSpPr>
          <p:nvPr>
            <p:ph type="dt" sz="half" idx="10"/>
          </p:nvPr>
        </p:nvSpPr>
        <p:spPr/>
        <p:txBody>
          <a:bodyPr/>
          <a:lstStyle/>
          <a:p>
            <a:fld id="{40028438-6808-4067-96C6-1467A91F59CB}" type="datetime1">
              <a:rPr lang="zh-CN" altLang="en-US" smtClean="0"/>
              <a:t>2022/4/18</a:t>
            </a:fld>
            <a:endParaRPr lang="zh-CN" altLang="en-US"/>
          </a:p>
        </p:txBody>
      </p:sp>
      <p:sp>
        <p:nvSpPr>
          <p:cNvPr id="3" name="页脚占位符 2">
            <a:extLst>
              <a:ext uri="{FF2B5EF4-FFF2-40B4-BE49-F238E27FC236}">
                <a16:creationId xmlns:a16="http://schemas.microsoft.com/office/drawing/2014/main" id="{B3FAF5A2-DA48-4FD1-B39A-2D29F098249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F04F6BB-E38E-4C2C-B6D6-0D04D56B3E95}"/>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102146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8747A-E97C-480A-80A4-A20A758BC7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A38ADB-1C61-4DE3-8197-8A0E05966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61C9710-4658-46E4-A357-B4E85271F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69A369-DDA8-4A48-A160-71636E7393CB}"/>
              </a:ext>
            </a:extLst>
          </p:cNvPr>
          <p:cNvSpPr>
            <a:spLocks noGrp="1"/>
          </p:cNvSpPr>
          <p:nvPr>
            <p:ph type="dt" sz="half" idx="10"/>
          </p:nvPr>
        </p:nvSpPr>
        <p:spPr/>
        <p:txBody>
          <a:bodyPr/>
          <a:lstStyle/>
          <a:p>
            <a:fld id="{CA9ED017-F730-4216-9CC9-6535F51CD2FF}" type="datetime1">
              <a:rPr lang="zh-CN" altLang="en-US" smtClean="0"/>
              <a:t>2022/4/18</a:t>
            </a:fld>
            <a:endParaRPr lang="zh-CN" altLang="en-US"/>
          </a:p>
        </p:txBody>
      </p:sp>
      <p:sp>
        <p:nvSpPr>
          <p:cNvPr id="6" name="页脚占位符 5">
            <a:extLst>
              <a:ext uri="{FF2B5EF4-FFF2-40B4-BE49-F238E27FC236}">
                <a16:creationId xmlns:a16="http://schemas.microsoft.com/office/drawing/2014/main" id="{70F16D73-0F7F-4CDB-B111-76AC8FA257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2BE7CD-51C0-46F1-AA13-571779314C6F}"/>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250745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FECF8-5308-46F6-BC71-946F6E01EF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246C0B-1473-47F7-B3A0-1A79C2B28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3E9D86-4A91-4E8A-83D9-9339F0E16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09F94C-D8FB-4F84-B3D4-4BBFF3AF6506}"/>
              </a:ext>
            </a:extLst>
          </p:cNvPr>
          <p:cNvSpPr>
            <a:spLocks noGrp="1"/>
          </p:cNvSpPr>
          <p:nvPr>
            <p:ph type="dt" sz="half" idx="10"/>
          </p:nvPr>
        </p:nvSpPr>
        <p:spPr/>
        <p:txBody>
          <a:bodyPr/>
          <a:lstStyle/>
          <a:p>
            <a:fld id="{63B2BAD1-ACAD-499D-93C6-3DFB3D9C3998}" type="datetime1">
              <a:rPr lang="zh-CN" altLang="en-US" smtClean="0"/>
              <a:t>2022/4/18</a:t>
            </a:fld>
            <a:endParaRPr lang="zh-CN" altLang="en-US"/>
          </a:p>
        </p:txBody>
      </p:sp>
      <p:sp>
        <p:nvSpPr>
          <p:cNvPr id="6" name="页脚占位符 5">
            <a:extLst>
              <a:ext uri="{FF2B5EF4-FFF2-40B4-BE49-F238E27FC236}">
                <a16:creationId xmlns:a16="http://schemas.microsoft.com/office/drawing/2014/main" id="{379AADC7-6B63-48CC-AAEB-FE5DCA8B094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5D6E7C-0F5C-4CFB-98B4-0D598E2F95EF}"/>
              </a:ext>
            </a:extLst>
          </p:cNvPr>
          <p:cNvSpPr>
            <a:spLocks noGrp="1"/>
          </p:cNvSpPr>
          <p:nvPr>
            <p:ph type="sldNum" sz="quarter" idx="12"/>
          </p:nvPr>
        </p:nvSpPr>
        <p:spPr/>
        <p:txBody>
          <a:body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314762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A4BC4E4-0F60-4C7E-AC5C-E124802C74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9EE68F-3A80-4AA4-B9A2-44319570A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6CD203-3D20-451D-8670-ABC76CF1A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D29667-7D7B-4511-956A-B5F3F88FDEB5}" type="datetime1">
              <a:rPr lang="zh-CN" altLang="en-US" smtClean="0"/>
              <a:t>2022/4/18</a:t>
            </a:fld>
            <a:endParaRPr lang="zh-CN" altLang="en-US"/>
          </a:p>
        </p:txBody>
      </p:sp>
      <p:sp>
        <p:nvSpPr>
          <p:cNvPr id="5" name="页脚占位符 4">
            <a:extLst>
              <a:ext uri="{FF2B5EF4-FFF2-40B4-BE49-F238E27FC236}">
                <a16:creationId xmlns:a16="http://schemas.microsoft.com/office/drawing/2014/main" id="{D3388955-E959-4EC6-850F-1F70D8F3AE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1FFA59-FF0B-4D32-9402-9467C8161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C818E-74BE-45A5-811B-174B759C3D15}" type="slidenum">
              <a:rPr lang="zh-CN" altLang="en-US" smtClean="0"/>
              <a:pPr/>
              <a:t>‹#›</a:t>
            </a:fld>
            <a:endParaRPr lang="zh-CN" altLang="en-US"/>
          </a:p>
        </p:txBody>
      </p:sp>
    </p:spTree>
    <p:extLst>
      <p:ext uri="{BB962C8B-B14F-4D97-AF65-F5344CB8AC3E}">
        <p14:creationId xmlns:p14="http://schemas.microsoft.com/office/powerpoint/2010/main" val="3235480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3.emf"/><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emf"/><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emf"/><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emf"/><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3.emf"/><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5.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emf"/><Relationship Id="rId4" Type="http://schemas.openxmlformats.org/officeDocument/2006/relationships/image" Target="../media/image5.emf"/></Relationships>
</file>

<file path=ppt/slides/_rels/slide2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emf"/><Relationship Id="rId7"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emf"/><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webp"/><Relationship Id="rId5" Type="http://schemas.openxmlformats.org/officeDocument/2006/relationships/image" Target="../media/image3.emf"/><Relationship Id="rId4" Type="http://schemas.openxmlformats.org/officeDocument/2006/relationships/image" Target="../media/image5.emf"/></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webp"/><Relationship Id="rId5" Type="http://schemas.openxmlformats.org/officeDocument/2006/relationships/image" Target="../media/image3.emf"/><Relationship Id="rId4" Type="http://schemas.openxmlformats.org/officeDocument/2006/relationships/image" Target="../media/image5.emf"/></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3.emf"/><Relationship Id="rId4" Type="http://schemas.openxmlformats.org/officeDocument/2006/relationships/image" Target="../media/image5.emf"/></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emf"/><Relationship Id="rId4" Type="http://schemas.openxmlformats.org/officeDocument/2006/relationships/image" Target="../media/image5.emf"/></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em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emf"/><Relationship Id="rId10" Type="http://schemas.openxmlformats.org/officeDocument/2006/relationships/image" Target="../media/image37.png"/><Relationship Id="rId4" Type="http://schemas.openxmlformats.org/officeDocument/2006/relationships/image" Target="../media/image5.emf"/><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3.emf"/><Relationship Id="rId4" Type="http://schemas.openxmlformats.org/officeDocument/2006/relationships/image" Target="../media/image5.emf"/></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emf"/><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emf"/><Relationship Id="rId4" Type="http://schemas.openxmlformats.org/officeDocument/2006/relationships/image" Target="../media/image5.emf"/></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emf"/></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emf"/></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emf"/></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emf"/></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emf"/><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3.emf"/><Relationship Id="rId4" Type="http://schemas.openxmlformats.org/officeDocument/2006/relationships/image" Target="../media/image5.emf"/></Relationships>
</file>

<file path=ppt/slides/_rels/slide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emf"/><Relationship Id="rId4" Type="http://schemas.openxmlformats.org/officeDocument/2006/relationships/image" Target="../media/image5.emf"/></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3.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3.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2000"/>
          </a:schemeClr>
        </a:solidFill>
        <a:effectLst/>
      </p:bgPr>
    </p:bg>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4B7C8C1-FFA7-4866-9C99-1E8A1AD9373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7540"/>
            <a:ext cx="12280900" cy="6895540"/>
          </a:xfrm>
          <a:prstGeom prst="rect">
            <a:avLst/>
          </a:prstGeom>
        </p:spPr>
      </p:pic>
      <p:sp>
        <p:nvSpPr>
          <p:cNvPr id="51" name="标题 1">
            <a:extLst>
              <a:ext uri="{FF2B5EF4-FFF2-40B4-BE49-F238E27FC236}">
                <a16:creationId xmlns:a16="http://schemas.microsoft.com/office/drawing/2014/main" id="{63C64963-DBD9-443E-9EAF-45436E9B2F83}"/>
              </a:ext>
            </a:extLst>
          </p:cNvPr>
          <p:cNvSpPr txBox="1"/>
          <p:nvPr/>
        </p:nvSpPr>
        <p:spPr>
          <a:xfrm>
            <a:off x="3463306" y="4715517"/>
            <a:ext cx="5591420" cy="7516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2600"/>
              </a:lnSpc>
            </a:pP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第七组</a:t>
            </a: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  </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李杨  王浩然</a:t>
            </a:r>
            <a:endPar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endParaRPr>
          </a:p>
          <a:p>
            <a:pPr>
              <a:lnSpc>
                <a:spcPts val="2600"/>
              </a:lnSpc>
            </a:pP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2022</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年</a:t>
            </a: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4</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月</a:t>
            </a: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19</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日</a:t>
            </a:r>
          </a:p>
        </p:txBody>
      </p:sp>
      <p:sp>
        <p:nvSpPr>
          <p:cNvPr id="59" name="文本框 1">
            <a:extLst>
              <a:ext uri="{FF2B5EF4-FFF2-40B4-BE49-F238E27FC236}">
                <a16:creationId xmlns:a16="http://schemas.microsoft.com/office/drawing/2014/main" id="{5EC68C9A-2CC6-4B48-B188-A954B6DCF3A4}"/>
              </a:ext>
            </a:extLst>
          </p:cNvPr>
          <p:cNvSpPr txBox="1"/>
          <p:nvPr/>
        </p:nvSpPr>
        <p:spPr>
          <a:xfrm>
            <a:off x="1229208" y="1807471"/>
            <a:ext cx="10059615"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rgbClr val="333F50"/>
                </a:solidFill>
                <a:latin typeface="Britannic Bold" panose="020B0903060703020204" pitchFamily="34" charset="0"/>
              </a:rPr>
              <a:t>Who Gets Education in the People’s Republic of China</a:t>
            </a:r>
          </a:p>
          <a:p>
            <a:pPr algn="ctr"/>
            <a:r>
              <a:rPr kumimoji="1" lang="zh-CN" altLang="en-US" sz="8000" b="1" dirty="0">
                <a:solidFill>
                  <a:srgbClr val="333F50"/>
                </a:solidFill>
                <a:latin typeface="经典繁勘亭" pitchFamily="49" charset="-122"/>
                <a:ea typeface="经典繁勘亭" pitchFamily="49" charset="-122"/>
                <a:cs typeface="经典繁勘亭" pitchFamily="49" charset="-122"/>
              </a:rPr>
              <a:t>新中国</a:t>
            </a:r>
            <a:r>
              <a:rPr kumimoji="1" lang="zh-CN" altLang="en-US" sz="8000" b="1" dirty="0">
                <a:solidFill>
                  <a:schemeClr val="tx2">
                    <a:lumMod val="75000"/>
                  </a:schemeClr>
                </a:solidFill>
                <a:latin typeface="经典繁勘亭" pitchFamily="49" charset="-122"/>
                <a:ea typeface="经典繁勘亭" pitchFamily="49" charset="-122"/>
                <a:cs typeface="经典繁勘亭" pitchFamily="49" charset="-122"/>
              </a:rPr>
              <a:t>教育</a:t>
            </a:r>
            <a:endParaRPr kumimoji="1" lang="en-US" altLang="zh-CN" sz="8000" b="1" dirty="0">
              <a:solidFill>
                <a:schemeClr val="tx2">
                  <a:lumMod val="75000"/>
                </a:schemeClr>
              </a:solidFill>
              <a:latin typeface="经典繁勘亭" pitchFamily="49" charset="-122"/>
              <a:ea typeface="经典繁勘亭" pitchFamily="49" charset="-122"/>
              <a:cs typeface="经典繁勘亭" pitchFamily="49" charset="-122"/>
            </a:endParaRPr>
          </a:p>
        </p:txBody>
      </p:sp>
      <p:pic>
        <p:nvPicPr>
          <p:cNvPr id="96" name="图片 95">
            <a:extLst>
              <a:ext uri="{FF2B5EF4-FFF2-40B4-BE49-F238E27FC236}">
                <a16:creationId xmlns:a16="http://schemas.microsoft.com/office/drawing/2014/main" id="{98B5E459-B8C9-4F92-AB8E-890F579EC0E8}"/>
              </a:ext>
            </a:extLst>
          </p:cNvPr>
          <p:cNvPicPr>
            <a:picLocks noChangeAspect="1"/>
          </p:cNvPicPr>
          <p:nvPr/>
        </p:nvPicPr>
        <p:blipFill>
          <a:blip r:embed="rId3">
            <a:duotone>
              <a:schemeClr val="accent5">
                <a:shade val="45000"/>
                <a:satMod val="135000"/>
              </a:schemeClr>
              <a:prstClr val="white"/>
            </a:duotone>
          </a:blip>
          <a:stretch>
            <a:fillRect/>
          </a:stretch>
        </p:blipFill>
        <p:spPr>
          <a:xfrm>
            <a:off x="6593987" y="1263295"/>
            <a:ext cx="1319819" cy="547918"/>
          </a:xfrm>
          <a:prstGeom prst="rect">
            <a:avLst/>
          </a:prstGeom>
        </p:spPr>
      </p:pic>
      <p:pic>
        <p:nvPicPr>
          <p:cNvPr id="98" name="图片 97">
            <a:extLst>
              <a:ext uri="{FF2B5EF4-FFF2-40B4-BE49-F238E27FC236}">
                <a16:creationId xmlns:a16="http://schemas.microsoft.com/office/drawing/2014/main" id="{3541A790-FFFB-4DDC-B426-BFD8A8BBEAD8}"/>
              </a:ext>
            </a:extLst>
          </p:cNvPr>
          <p:cNvPicPr>
            <a:picLocks noChangeAspect="1"/>
          </p:cNvPicPr>
          <p:nvPr/>
        </p:nvPicPr>
        <p:blipFill>
          <a:blip r:embed="rId4">
            <a:duotone>
              <a:schemeClr val="accent5">
                <a:shade val="45000"/>
                <a:satMod val="135000"/>
              </a:schemeClr>
              <a:prstClr val="white"/>
            </a:duotone>
          </a:blip>
          <a:stretch>
            <a:fillRect/>
          </a:stretch>
        </p:blipFill>
        <p:spPr>
          <a:xfrm>
            <a:off x="3137275" y="429320"/>
            <a:ext cx="1318954" cy="624140"/>
          </a:xfrm>
          <a:prstGeom prst="rect">
            <a:avLst/>
          </a:prstGeom>
        </p:spPr>
      </p:pic>
      <p:pic>
        <p:nvPicPr>
          <p:cNvPr id="99" name="图片 98">
            <a:extLst>
              <a:ext uri="{FF2B5EF4-FFF2-40B4-BE49-F238E27FC236}">
                <a16:creationId xmlns:a16="http://schemas.microsoft.com/office/drawing/2014/main" id="{8F992063-ECE0-420B-82CD-6A05DC063CA1}"/>
              </a:ext>
            </a:extLst>
          </p:cNvPr>
          <p:cNvPicPr>
            <a:picLocks noChangeAspect="1"/>
          </p:cNvPicPr>
          <p:nvPr/>
        </p:nvPicPr>
        <p:blipFill>
          <a:blip r:embed="rId5"/>
          <a:stretch>
            <a:fillRect/>
          </a:stretch>
        </p:blipFill>
        <p:spPr>
          <a:xfrm>
            <a:off x="9054726" y="171200"/>
            <a:ext cx="932848" cy="925879"/>
          </a:xfrm>
          <a:prstGeom prst="rect">
            <a:avLst/>
          </a:prstGeom>
        </p:spPr>
      </p:pic>
      <p:pic>
        <p:nvPicPr>
          <p:cNvPr id="97" name="图片 96">
            <a:extLst>
              <a:ext uri="{FF2B5EF4-FFF2-40B4-BE49-F238E27FC236}">
                <a16:creationId xmlns:a16="http://schemas.microsoft.com/office/drawing/2014/main" id="{23FD31EE-6ECE-44AA-A02B-B3ADB368A3D9}"/>
              </a:ext>
            </a:extLst>
          </p:cNvPr>
          <p:cNvPicPr>
            <a:picLocks noChangeAspect="1"/>
          </p:cNvPicPr>
          <p:nvPr/>
        </p:nvPicPr>
        <p:blipFill>
          <a:blip r:embed="rId6">
            <a:duotone>
              <a:schemeClr val="accent5">
                <a:shade val="45000"/>
                <a:satMod val="135000"/>
              </a:schemeClr>
              <a:prstClr val="white"/>
            </a:duotone>
          </a:blip>
          <a:stretch>
            <a:fillRect/>
          </a:stretch>
        </p:blipFill>
        <p:spPr>
          <a:xfrm>
            <a:off x="9123306" y="337415"/>
            <a:ext cx="1907173" cy="925880"/>
          </a:xfrm>
          <a:prstGeom prst="rect">
            <a:avLst/>
          </a:prstGeom>
        </p:spPr>
      </p:pic>
      <p:pic>
        <p:nvPicPr>
          <p:cNvPr id="11" name="图片 10">
            <a:extLst>
              <a:ext uri="{FF2B5EF4-FFF2-40B4-BE49-F238E27FC236}">
                <a16:creationId xmlns:a16="http://schemas.microsoft.com/office/drawing/2014/main" id="{210B291E-0046-41E8-8112-4E096EA5F238}"/>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flipH="1">
            <a:off x="351756" y="2836140"/>
            <a:ext cx="2476499" cy="3486983"/>
          </a:xfrm>
          <a:prstGeom prst="rect">
            <a:avLst/>
          </a:prstGeom>
        </p:spPr>
      </p:pic>
      <p:sp>
        <p:nvSpPr>
          <p:cNvPr id="2" name="灯片编号占位符 1">
            <a:extLst>
              <a:ext uri="{FF2B5EF4-FFF2-40B4-BE49-F238E27FC236}">
                <a16:creationId xmlns:a16="http://schemas.microsoft.com/office/drawing/2014/main" id="{9F4BD6BA-FCE4-4909-A601-C89975155FAC}"/>
              </a:ext>
            </a:extLst>
          </p:cNvPr>
          <p:cNvSpPr>
            <a:spLocks noGrp="1"/>
          </p:cNvSpPr>
          <p:nvPr>
            <p:ph type="sldNum" sz="quarter" idx="12"/>
          </p:nvPr>
        </p:nvSpPr>
        <p:spPr/>
        <p:txBody>
          <a:bodyPr/>
          <a:lstStyle/>
          <a:p>
            <a:fld id="{3BBC818E-74BE-45A5-811B-174B759C3D15}" type="slidenum">
              <a:rPr lang="zh-CN" altLang="en-US" smtClean="0"/>
              <a:pPr/>
              <a:t>1</a:t>
            </a:fld>
            <a:endParaRPr lang="zh-CN" altLang="en-US"/>
          </a:p>
        </p:txBody>
      </p:sp>
    </p:spTree>
    <p:extLst>
      <p:ext uri="{BB962C8B-B14F-4D97-AF65-F5344CB8AC3E}">
        <p14:creationId xmlns:p14="http://schemas.microsoft.com/office/powerpoint/2010/main" val="428899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1000"/>
                                        <p:tgtEl>
                                          <p:spTgt spid="51"/>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898" y="2149859"/>
            <a:ext cx="1034257" cy="1305836"/>
            <a:chOff x="4289583" y="778744"/>
            <a:chExt cx="698900"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3" y="778744"/>
              <a:ext cx="698900"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贰</a:t>
              </a:r>
            </a:p>
          </p:txBody>
        </p:sp>
      </p:grpSp>
      <p:sp>
        <p:nvSpPr>
          <p:cNvPr id="46" name="文本框 10">
            <a:extLst>
              <a:ext uri="{FF2B5EF4-FFF2-40B4-BE49-F238E27FC236}">
                <a16:creationId xmlns:a16="http://schemas.microsoft.com/office/drawing/2014/main" id="{1DBDF8A6-7F70-4523-84CC-55392CDDA292}"/>
              </a:ext>
            </a:extLst>
          </p:cNvPr>
          <p:cNvSpPr txBox="1"/>
          <p:nvPr/>
        </p:nvSpPr>
        <p:spPr>
          <a:xfrm>
            <a:off x="5004872" y="3361224"/>
            <a:ext cx="4399314" cy="412934"/>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十年文革</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a:t>
            </a:r>
            <a:r>
              <a:rPr lang="en-US" altLang="zh-CN"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1966-1976</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年）</a:t>
            </a:r>
          </a:p>
        </p:txBody>
      </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
        <p:nvSpPr>
          <p:cNvPr id="15" name="文本框 14">
            <a:extLst>
              <a:ext uri="{FF2B5EF4-FFF2-40B4-BE49-F238E27FC236}">
                <a16:creationId xmlns:a16="http://schemas.microsoft.com/office/drawing/2014/main" id="{6EE0A724-2E8B-4523-87CE-33BB15054D6C}"/>
              </a:ext>
            </a:extLst>
          </p:cNvPr>
          <p:cNvSpPr txBox="1"/>
          <p:nvPr/>
        </p:nvSpPr>
        <p:spPr>
          <a:xfrm>
            <a:off x="2275562" y="3830946"/>
            <a:ext cx="7572201" cy="923330"/>
          </a:xfrm>
          <a:prstGeom prst="rect">
            <a:avLst/>
          </a:prstGeom>
          <a:noFill/>
        </p:spPr>
        <p:txBody>
          <a:bodyPr wrap="square" rtlCol="0">
            <a:spAutoFit/>
          </a:bodyPr>
          <a:lstStyle/>
          <a:p>
            <a:pPr indent="457200"/>
            <a:r>
              <a:rPr lang="zh-CN" altLang="en-US" dirty="0">
                <a:solidFill>
                  <a:srgbClr val="333F50"/>
                </a:solidFill>
                <a:latin typeface="新宋体" panose="02010609030101010101" pitchFamily="49" charset="-122"/>
                <a:ea typeface="新宋体" panose="02010609030101010101" pitchFamily="49" charset="-122"/>
              </a:rPr>
              <a:t>在此时期， “出身决定”成为了主要特色，“推荐入学”“工农兵学员”取代高考成为大学招生方式。主要影响因素转变为家庭的政治、经济背景。</a:t>
            </a:r>
          </a:p>
        </p:txBody>
      </p:sp>
      <p:sp>
        <p:nvSpPr>
          <p:cNvPr id="2" name="灯片编号占位符 1">
            <a:extLst>
              <a:ext uri="{FF2B5EF4-FFF2-40B4-BE49-F238E27FC236}">
                <a16:creationId xmlns:a16="http://schemas.microsoft.com/office/drawing/2014/main" id="{561B0104-D799-4324-928B-78E7FFCDBA86}"/>
              </a:ext>
            </a:extLst>
          </p:cNvPr>
          <p:cNvSpPr>
            <a:spLocks noGrp="1"/>
          </p:cNvSpPr>
          <p:nvPr>
            <p:ph type="sldNum" sz="quarter" idx="12"/>
          </p:nvPr>
        </p:nvSpPr>
        <p:spPr/>
        <p:txBody>
          <a:bodyPr/>
          <a:lstStyle/>
          <a:p>
            <a:fld id="{3BBC818E-74BE-45A5-811B-174B759C3D15}" type="slidenum">
              <a:rPr lang="zh-CN" altLang="en-US" smtClean="0"/>
              <a:pPr/>
              <a:t>10</a:t>
            </a:fld>
            <a:endParaRPr lang="zh-CN" altLang="en-US"/>
          </a:p>
        </p:txBody>
      </p:sp>
    </p:spTree>
    <p:extLst>
      <p:ext uri="{BB962C8B-B14F-4D97-AF65-F5344CB8AC3E}">
        <p14:creationId xmlns:p14="http://schemas.microsoft.com/office/powerpoint/2010/main" val="72450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00"/>
                                        <p:tgtEl>
                                          <p:spTgt spid="44"/>
                                        </p:tgtEl>
                                      </p:cBhvr>
                                    </p:animEffect>
                                    <p:anim calcmode="lin" valueType="num">
                                      <p:cBhvr>
                                        <p:cTn id="8" dur="700" fill="hold"/>
                                        <p:tgtEl>
                                          <p:spTgt spid="44"/>
                                        </p:tgtEl>
                                        <p:attrNameLst>
                                          <p:attrName>ppt_x</p:attrName>
                                        </p:attrNameLst>
                                      </p:cBhvr>
                                      <p:tavLst>
                                        <p:tav tm="0">
                                          <p:val>
                                            <p:strVal val="#ppt_x"/>
                                          </p:val>
                                        </p:tav>
                                        <p:tav tm="100000">
                                          <p:val>
                                            <p:strVal val="#ppt_x"/>
                                          </p:val>
                                        </p:tav>
                                      </p:tavLst>
                                    </p:anim>
                                    <p:anim calcmode="lin" valueType="num">
                                      <p:cBhvr>
                                        <p:cTn id="9" dur="7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56003"/>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cxnSp>
        <p:nvCxnSpPr>
          <p:cNvPr id="3" name="直接连接符 2">
            <a:extLst>
              <a:ext uri="{FF2B5EF4-FFF2-40B4-BE49-F238E27FC236}">
                <a16:creationId xmlns:a16="http://schemas.microsoft.com/office/drawing/2014/main" id="{CA494D6E-5D5F-44C5-BFB7-21A2550407D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EA95941-2117-4776-937C-A1FC5C730C47}"/>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十年文革</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5" name="文本框 4">
            <a:extLst>
              <a:ext uri="{FF2B5EF4-FFF2-40B4-BE49-F238E27FC236}">
                <a16:creationId xmlns:a16="http://schemas.microsoft.com/office/drawing/2014/main" id="{B073411A-16BA-4482-901C-AA25548C0373}"/>
              </a:ext>
            </a:extLst>
          </p:cNvPr>
          <p:cNvSpPr txBox="1"/>
          <p:nvPr/>
        </p:nvSpPr>
        <p:spPr>
          <a:xfrm>
            <a:off x="349732" y="1398400"/>
            <a:ext cx="6291213" cy="4820679"/>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zh-CN" altLang="en-US" b="1" dirty="0"/>
              <a:t>干部子女：</a:t>
            </a:r>
            <a:endParaRPr lang="en-US" altLang="zh-CN" b="1" dirty="0"/>
          </a:p>
          <a:p>
            <a:pPr indent="457200">
              <a:lnSpc>
                <a:spcPct val="150000"/>
              </a:lnSpc>
              <a:spcAft>
                <a:spcPts val="1200"/>
              </a:spcAft>
            </a:pPr>
            <a:r>
              <a:rPr lang="zh-CN" altLang="en-US" dirty="0"/>
              <a:t>文革前期实行“工农兵学员推荐制”，干部子女比例略有降低，</a:t>
            </a:r>
            <a:r>
              <a:rPr lang="en-US" altLang="zh-CN" dirty="0"/>
              <a:t> 1972-1976</a:t>
            </a:r>
            <a:r>
              <a:rPr lang="zh-CN" altLang="en-US" dirty="0"/>
              <a:t>年大部分通过推荐上大学的学生都是干部子女或者有政治背景，干部子女比例迅速上升。其中党政干部比例发展到了顶峰。</a:t>
            </a:r>
            <a:endParaRPr lang="en-US" altLang="zh-CN" dirty="0"/>
          </a:p>
          <a:p>
            <a:pPr marL="285750" indent="-285750">
              <a:lnSpc>
                <a:spcPct val="150000"/>
              </a:lnSpc>
              <a:spcBef>
                <a:spcPts val="1200"/>
              </a:spcBef>
              <a:buFont typeface="Arial" panose="020B0604020202020204" pitchFamily="34" charset="0"/>
              <a:buChar char="•"/>
            </a:pPr>
            <a:r>
              <a:rPr lang="zh-CN" altLang="en-US" b="1" dirty="0"/>
              <a:t>工农子女：</a:t>
            </a:r>
            <a:endParaRPr lang="en-US" altLang="zh-CN" b="1" dirty="0"/>
          </a:p>
          <a:p>
            <a:pPr indent="457200">
              <a:lnSpc>
                <a:spcPct val="150000"/>
              </a:lnSpc>
              <a:spcAft>
                <a:spcPts val="1200"/>
              </a:spcAft>
            </a:pPr>
            <a:r>
              <a:rPr lang="zh-CN" altLang="en-US" dirty="0"/>
              <a:t>工农兵子女的比例在文革期间一直较高，但农民子女在其中比例呈下降趋势。而工人子弟成为大学生的重要来源。</a:t>
            </a:r>
            <a:endParaRPr lang="en-US" altLang="zh-CN" dirty="0"/>
          </a:p>
          <a:p>
            <a:pPr marL="285750" indent="-285750">
              <a:lnSpc>
                <a:spcPct val="150000"/>
              </a:lnSpc>
              <a:spcBef>
                <a:spcPts val="1200"/>
              </a:spcBef>
              <a:buFont typeface="Arial" panose="020B0604020202020204" pitchFamily="34" charset="0"/>
              <a:buChar char="•"/>
            </a:pPr>
            <a:r>
              <a:rPr lang="zh-CN" altLang="en-US" b="1" dirty="0"/>
              <a:t>技术人员：</a:t>
            </a:r>
            <a:endParaRPr lang="en-US" altLang="zh-CN" b="1" dirty="0"/>
          </a:p>
          <a:p>
            <a:pPr indent="457200">
              <a:lnSpc>
                <a:spcPct val="150000"/>
              </a:lnSpc>
              <a:spcAft>
                <a:spcPts val="1200"/>
              </a:spcAft>
            </a:pPr>
            <a:r>
              <a:rPr lang="zh-CN" altLang="en-US" dirty="0"/>
              <a:t>技术人员子弟比例急剧下降。</a:t>
            </a:r>
            <a:endParaRPr lang="en-US" altLang="zh-CN" dirty="0"/>
          </a:p>
        </p:txBody>
      </p:sp>
      <p:sp>
        <p:nvSpPr>
          <p:cNvPr id="9" name="文本框 8">
            <a:extLst>
              <a:ext uri="{FF2B5EF4-FFF2-40B4-BE49-F238E27FC236}">
                <a16:creationId xmlns:a16="http://schemas.microsoft.com/office/drawing/2014/main" id="{097268C6-144A-4B1D-A896-4B1B1A44CFDE}"/>
              </a:ext>
            </a:extLst>
          </p:cNvPr>
          <p:cNvSpPr txBox="1"/>
          <p:nvPr/>
        </p:nvSpPr>
        <p:spPr>
          <a:xfrm>
            <a:off x="3265095" y="1190703"/>
            <a:ext cx="2878503" cy="369332"/>
          </a:xfrm>
          <a:prstGeom prst="rect">
            <a:avLst/>
          </a:prstGeom>
          <a:noFill/>
        </p:spPr>
        <p:txBody>
          <a:bodyPr wrap="square" rtlCol="0">
            <a:spAutoFit/>
          </a:bodyPr>
          <a:lstStyle/>
          <a:p>
            <a:r>
              <a:rPr lang="zh-CN" altLang="en-US" dirty="0">
                <a:solidFill>
                  <a:schemeClr val="accent2">
                    <a:lumMod val="75000"/>
                  </a:schemeClr>
                </a:solidFill>
              </a:rPr>
              <a:t>资料缺失</a:t>
            </a:r>
            <a:r>
              <a:rPr lang="zh-CN" altLang="en-US" dirty="0"/>
              <a:t>，仅能窥得一二</a:t>
            </a:r>
          </a:p>
        </p:txBody>
      </p:sp>
      <p:sp>
        <p:nvSpPr>
          <p:cNvPr id="16" name="文本框 15">
            <a:extLst>
              <a:ext uri="{FF2B5EF4-FFF2-40B4-BE49-F238E27FC236}">
                <a16:creationId xmlns:a16="http://schemas.microsoft.com/office/drawing/2014/main" id="{1B4BAF52-211B-4991-92D9-26124B67DC74}"/>
              </a:ext>
            </a:extLst>
          </p:cNvPr>
          <p:cNvSpPr txBox="1"/>
          <p:nvPr/>
        </p:nvSpPr>
        <p:spPr>
          <a:xfrm>
            <a:off x="349732" y="774293"/>
            <a:ext cx="2846509" cy="461665"/>
          </a:xfrm>
          <a:prstGeom prst="rect">
            <a:avLst/>
          </a:prstGeom>
          <a:noFill/>
        </p:spPr>
        <p:txBody>
          <a:bodyPr wrap="square">
            <a:spAutoFit/>
          </a:bodyPr>
          <a:lstStyle/>
          <a:p>
            <a:r>
              <a:rPr lang="zh-CN" altLang="en-US" sz="2400" dirty="0">
                <a:latin typeface="隶书" panose="02010509060101010101" pitchFamily="49" charset="-122"/>
                <a:ea typeface="隶书" panose="02010509060101010101" pitchFamily="49" charset="-122"/>
              </a:rPr>
              <a:t>“出身决定”阶段</a:t>
            </a:r>
          </a:p>
        </p:txBody>
      </p:sp>
      <p:sp>
        <p:nvSpPr>
          <p:cNvPr id="2" name="灯片编号占位符 1">
            <a:extLst>
              <a:ext uri="{FF2B5EF4-FFF2-40B4-BE49-F238E27FC236}">
                <a16:creationId xmlns:a16="http://schemas.microsoft.com/office/drawing/2014/main" id="{FDC3056B-4174-4D16-A2C8-06D5CFE116DB}"/>
              </a:ext>
            </a:extLst>
          </p:cNvPr>
          <p:cNvSpPr>
            <a:spLocks noGrp="1"/>
          </p:cNvSpPr>
          <p:nvPr>
            <p:ph type="sldNum" sz="quarter" idx="12"/>
          </p:nvPr>
        </p:nvSpPr>
        <p:spPr/>
        <p:txBody>
          <a:bodyPr/>
          <a:lstStyle/>
          <a:p>
            <a:fld id="{3BBC818E-74BE-45A5-811B-174B759C3D15}" type="slidenum">
              <a:rPr lang="zh-CN" altLang="en-US" smtClean="0"/>
              <a:pPr/>
              <a:t>11</a:t>
            </a:fld>
            <a:endParaRPr lang="zh-CN" altLang="en-US"/>
          </a:p>
        </p:txBody>
      </p:sp>
      <p:pic>
        <p:nvPicPr>
          <p:cNvPr id="7" name="图片 6">
            <a:extLst>
              <a:ext uri="{FF2B5EF4-FFF2-40B4-BE49-F238E27FC236}">
                <a16:creationId xmlns:a16="http://schemas.microsoft.com/office/drawing/2014/main" id="{FF02DFE6-7124-45E1-B036-2BA2C70A6161}"/>
              </a:ext>
            </a:extLst>
          </p:cNvPr>
          <p:cNvPicPr>
            <a:picLocks noChangeAspect="1"/>
          </p:cNvPicPr>
          <p:nvPr/>
        </p:nvPicPr>
        <p:blipFill rotWithShape="1">
          <a:blip r:embed="rId6">
            <a:extLst>
              <a:ext uri="{28A0092B-C50C-407E-A947-70E740481C1C}">
                <a14:useLocalDpi xmlns:a14="http://schemas.microsoft.com/office/drawing/2010/main" val="0"/>
              </a:ext>
            </a:extLst>
          </a:blip>
          <a:srcRect t="62448" b="3003"/>
          <a:stretch/>
        </p:blipFill>
        <p:spPr>
          <a:xfrm>
            <a:off x="6640945" y="3798826"/>
            <a:ext cx="4936863" cy="2672972"/>
          </a:xfrm>
          <a:prstGeom prst="rect">
            <a:avLst/>
          </a:prstGeom>
        </p:spPr>
      </p:pic>
      <p:pic>
        <p:nvPicPr>
          <p:cNvPr id="19" name="图片 18">
            <a:extLst>
              <a:ext uri="{FF2B5EF4-FFF2-40B4-BE49-F238E27FC236}">
                <a16:creationId xmlns:a16="http://schemas.microsoft.com/office/drawing/2014/main" id="{C4AA9586-E0E1-4DAB-9C0E-8D69CF95D4C7}"/>
              </a:ext>
            </a:extLst>
          </p:cNvPr>
          <p:cNvPicPr>
            <a:picLocks noChangeAspect="1"/>
          </p:cNvPicPr>
          <p:nvPr/>
        </p:nvPicPr>
        <p:blipFill rotWithShape="1">
          <a:blip r:embed="rId6">
            <a:extLst>
              <a:ext uri="{28A0092B-C50C-407E-A947-70E740481C1C}">
                <a14:useLocalDpi xmlns:a14="http://schemas.microsoft.com/office/drawing/2010/main" val="0"/>
              </a:ext>
            </a:extLst>
          </a:blip>
          <a:srcRect t="3045" b="43245"/>
          <a:stretch/>
        </p:blipFill>
        <p:spPr>
          <a:xfrm>
            <a:off x="6640946" y="51186"/>
            <a:ext cx="4893829" cy="3729133"/>
          </a:xfrm>
          <a:prstGeom prst="rect">
            <a:avLst/>
          </a:prstGeom>
        </p:spPr>
      </p:pic>
    </p:spTree>
    <p:extLst>
      <p:ext uri="{BB962C8B-B14F-4D97-AF65-F5344CB8AC3E}">
        <p14:creationId xmlns:p14="http://schemas.microsoft.com/office/powerpoint/2010/main" val="248793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cxnSp>
        <p:nvCxnSpPr>
          <p:cNvPr id="8" name="直接连接符 7">
            <a:extLst>
              <a:ext uri="{FF2B5EF4-FFF2-40B4-BE49-F238E27FC236}">
                <a16:creationId xmlns:a16="http://schemas.microsoft.com/office/drawing/2014/main" id="{90517BA4-1171-49D7-9587-9BDB4F33564A}"/>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051AC4E-AEBC-4D65-B9C8-31718D46E77B}"/>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十年文革</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13" name="文本框 12">
            <a:extLst>
              <a:ext uri="{FF2B5EF4-FFF2-40B4-BE49-F238E27FC236}">
                <a16:creationId xmlns:a16="http://schemas.microsoft.com/office/drawing/2014/main" id="{3B7FC056-FA53-43CC-AE8E-14CE0E313842}"/>
              </a:ext>
            </a:extLst>
          </p:cNvPr>
          <p:cNvSpPr txBox="1"/>
          <p:nvPr/>
        </p:nvSpPr>
        <p:spPr>
          <a:xfrm>
            <a:off x="303629" y="1774214"/>
            <a:ext cx="4716910" cy="3943515"/>
          </a:xfrm>
          <a:prstGeom prst="rect">
            <a:avLst/>
          </a:prstGeom>
          <a:noFill/>
        </p:spPr>
        <p:txBody>
          <a:bodyPr wrap="square">
            <a:spAutoFit/>
          </a:bodyPr>
          <a:lstStyle/>
          <a:p>
            <a:pPr indent="457200">
              <a:lnSpc>
                <a:spcPct val="150000"/>
              </a:lnSpc>
              <a:spcBef>
                <a:spcPts val="600"/>
              </a:spcBef>
              <a:spcAft>
                <a:spcPts val="600"/>
              </a:spcAft>
            </a:pPr>
            <a:r>
              <a:rPr lang="zh-CN" altLang="en-US" dirty="0"/>
              <a:t>非工农人员子弟上大学和工农子弟上大学的比例越来越接近，在1972年到1975年之间，工农子弟上大学的比例甚至还要高于干部与专业技术人员。</a:t>
            </a:r>
            <a:endParaRPr lang="en-US" altLang="zh-CN" dirty="0"/>
          </a:p>
          <a:p>
            <a:pPr indent="457200">
              <a:lnSpc>
                <a:spcPct val="150000"/>
              </a:lnSpc>
              <a:spcBef>
                <a:spcPts val="600"/>
              </a:spcBef>
              <a:spcAft>
                <a:spcPts val="600"/>
              </a:spcAft>
            </a:pPr>
            <a:r>
              <a:rPr lang="zh-CN" altLang="en-US" dirty="0"/>
              <a:t>这是“空前绝后”的现象，但出现这样现象的原因之一，是很多知青按自己当时从事的工作填写了工农身份，而实际上他们的父母并非真的工农，而他们的家庭居住地也并不在他们插队劳动的农村。</a:t>
            </a:r>
          </a:p>
        </p:txBody>
      </p:sp>
      <p:sp>
        <p:nvSpPr>
          <p:cNvPr id="2" name="灯片编号占位符 1">
            <a:extLst>
              <a:ext uri="{FF2B5EF4-FFF2-40B4-BE49-F238E27FC236}">
                <a16:creationId xmlns:a16="http://schemas.microsoft.com/office/drawing/2014/main" id="{A1286DCA-FBD2-49FD-BDFB-E587E56A882D}"/>
              </a:ext>
            </a:extLst>
          </p:cNvPr>
          <p:cNvSpPr>
            <a:spLocks noGrp="1"/>
          </p:cNvSpPr>
          <p:nvPr>
            <p:ph type="sldNum" sz="quarter" idx="12"/>
          </p:nvPr>
        </p:nvSpPr>
        <p:spPr/>
        <p:txBody>
          <a:bodyPr/>
          <a:lstStyle/>
          <a:p>
            <a:fld id="{3BBC818E-74BE-45A5-811B-174B759C3D15}" type="slidenum">
              <a:rPr lang="zh-CN" altLang="en-US" smtClean="0"/>
              <a:pPr/>
              <a:t>12</a:t>
            </a:fld>
            <a:endParaRPr lang="zh-CN" altLang="en-US"/>
          </a:p>
        </p:txBody>
      </p:sp>
      <p:pic>
        <p:nvPicPr>
          <p:cNvPr id="12" name="图片 11">
            <a:extLst>
              <a:ext uri="{FF2B5EF4-FFF2-40B4-BE49-F238E27FC236}">
                <a16:creationId xmlns:a16="http://schemas.microsoft.com/office/drawing/2014/main" id="{561EBB9B-BF9C-4B67-B0B8-A789C244B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539" y="918706"/>
            <a:ext cx="6956733" cy="5654530"/>
          </a:xfrm>
          <a:prstGeom prst="rect">
            <a:avLst/>
          </a:prstGeom>
        </p:spPr>
      </p:pic>
    </p:spTree>
    <p:extLst>
      <p:ext uri="{BB962C8B-B14F-4D97-AF65-F5344CB8AC3E}">
        <p14:creationId xmlns:p14="http://schemas.microsoft.com/office/powerpoint/2010/main" val="2122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8770"/>
            <a:ext cx="12280900" cy="6895540"/>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3">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6" name="图片 5">
            <a:extLst>
              <a:ext uri="{FF2B5EF4-FFF2-40B4-BE49-F238E27FC236}">
                <a16:creationId xmlns:a16="http://schemas.microsoft.com/office/drawing/2014/main" id="{D3602E14-C0B1-4DEE-9B5A-22FDA3A78F37}"/>
              </a:ext>
            </a:extLst>
          </p:cNvPr>
          <p:cNvPicPr>
            <a:picLocks noChangeAspect="1"/>
          </p:cNvPicPr>
          <p:nvPr/>
        </p:nvPicPr>
        <p:blipFill rotWithShape="1">
          <a:blip r:embed="rId5">
            <a:extLst>
              <a:ext uri="{28A0092B-C50C-407E-A947-70E740481C1C}">
                <a14:useLocalDpi xmlns:a14="http://schemas.microsoft.com/office/drawing/2010/main" val="0"/>
              </a:ext>
            </a:extLst>
          </a:blip>
          <a:srcRect t="1505"/>
          <a:stretch/>
        </p:blipFill>
        <p:spPr>
          <a:xfrm>
            <a:off x="167460" y="791672"/>
            <a:ext cx="5269692" cy="6045405"/>
          </a:xfrm>
          <a:prstGeom prst="rect">
            <a:avLst/>
          </a:prstGeom>
        </p:spPr>
      </p:pic>
      <p:pic>
        <p:nvPicPr>
          <p:cNvPr id="8" name="图片 7">
            <a:extLst>
              <a:ext uri="{FF2B5EF4-FFF2-40B4-BE49-F238E27FC236}">
                <a16:creationId xmlns:a16="http://schemas.microsoft.com/office/drawing/2014/main" id="{076304B1-871B-41A1-BF91-0932745BE7DB}"/>
              </a:ext>
            </a:extLst>
          </p:cNvPr>
          <p:cNvPicPr>
            <a:picLocks noChangeAspect="1"/>
          </p:cNvPicPr>
          <p:nvPr/>
        </p:nvPicPr>
        <p:blipFill rotWithShape="1">
          <a:blip r:embed="rId6">
            <a:extLst>
              <a:ext uri="{28A0092B-C50C-407E-A947-70E740481C1C}">
                <a14:useLocalDpi xmlns:a14="http://schemas.microsoft.com/office/drawing/2010/main" val="0"/>
              </a:ext>
            </a:extLst>
          </a:blip>
          <a:srcRect t="2378"/>
          <a:stretch/>
        </p:blipFill>
        <p:spPr>
          <a:xfrm>
            <a:off x="5751786" y="746206"/>
            <a:ext cx="5707359" cy="6090871"/>
          </a:xfrm>
          <a:prstGeom prst="rect">
            <a:avLst/>
          </a:prstGeom>
        </p:spPr>
      </p:pic>
      <p:sp>
        <p:nvSpPr>
          <p:cNvPr id="3" name="文本框 2">
            <a:extLst>
              <a:ext uri="{FF2B5EF4-FFF2-40B4-BE49-F238E27FC236}">
                <a16:creationId xmlns:a16="http://schemas.microsoft.com/office/drawing/2014/main" id="{7191AD60-76C3-49F8-99EB-80EAD3345B17}"/>
              </a:ext>
            </a:extLst>
          </p:cNvPr>
          <p:cNvSpPr txBox="1"/>
          <p:nvPr/>
        </p:nvSpPr>
        <p:spPr>
          <a:xfrm>
            <a:off x="4742356" y="386700"/>
            <a:ext cx="7726218" cy="369332"/>
          </a:xfrm>
          <a:prstGeom prst="rect">
            <a:avLst/>
          </a:prstGeom>
          <a:noFill/>
        </p:spPr>
        <p:txBody>
          <a:bodyPr wrap="square" rtlCol="0">
            <a:spAutoFit/>
          </a:bodyPr>
          <a:lstStyle/>
          <a:p>
            <a:r>
              <a:rPr lang="zh-CN" altLang="en-US" b="1" dirty="0"/>
              <a:t>地区差异：</a:t>
            </a:r>
            <a:r>
              <a:rPr lang="zh-CN" altLang="en-US" dirty="0"/>
              <a:t>以东部省份江苏和西部省份宁夏每万人中大学生人数进行比较</a:t>
            </a:r>
          </a:p>
        </p:txBody>
      </p:sp>
      <p:cxnSp>
        <p:nvCxnSpPr>
          <p:cNvPr id="12" name="直接连接符 11">
            <a:extLst>
              <a:ext uri="{FF2B5EF4-FFF2-40B4-BE49-F238E27FC236}">
                <a16:creationId xmlns:a16="http://schemas.microsoft.com/office/drawing/2014/main" id="{CE3E803F-1B1E-4AB4-87A7-7E529843F9CC}"/>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BC73089-2AD1-422C-A046-BD39219DBBF1}"/>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十年文革</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p:txBody>
      </p:sp>
      <p:sp>
        <p:nvSpPr>
          <p:cNvPr id="2" name="矩形 1">
            <a:extLst>
              <a:ext uri="{FF2B5EF4-FFF2-40B4-BE49-F238E27FC236}">
                <a16:creationId xmlns:a16="http://schemas.microsoft.com/office/drawing/2014/main" id="{C1172BE2-38E1-47AF-814B-D71DEDC9F5A2}"/>
              </a:ext>
            </a:extLst>
          </p:cNvPr>
          <p:cNvSpPr/>
          <p:nvPr/>
        </p:nvSpPr>
        <p:spPr>
          <a:xfrm>
            <a:off x="5043055" y="2068945"/>
            <a:ext cx="481580" cy="480377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29629A3-C8EA-45A4-96A1-65AFC1D8205E}"/>
              </a:ext>
            </a:extLst>
          </p:cNvPr>
          <p:cNvSpPr/>
          <p:nvPr/>
        </p:nvSpPr>
        <p:spPr>
          <a:xfrm>
            <a:off x="10977565" y="2033305"/>
            <a:ext cx="481580" cy="480377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9787A2EF-9D75-41F1-9E6E-F1E38BDF9798}"/>
              </a:ext>
            </a:extLst>
          </p:cNvPr>
          <p:cNvSpPr>
            <a:spLocks noGrp="1"/>
          </p:cNvSpPr>
          <p:nvPr>
            <p:ph type="sldNum" sz="quarter" idx="12"/>
          </p:nvPr>
        </p:nvSpPr>
        <p:spPr/>
        <p:txBody>
          <a:bodyPr/>
          <a:lstStyle/>
          <a:p>
            <a:fld id="{3BBC818E-74BE-45A5-811B-174B759C3D15}" type="slidenum">
              <a:rPr lang="zh-CN" altLang="en-US" smtClean="0"/>
              <a:pPr/>
              <a:t>13</a:t>
            </a:fld>
            <a:endParaRPr lang="zh-CN" altLang="en-US"/>
          </a:p>
        </p:txBody>
      </p:sp>
    </p:spTree>
    <p:extLst>
      <p:ext uri="{BB962C8B-B14F-4D97-AF65-F5344CB8AC3E}">
        <p14:creationId xmlns:p14="http://schemas.microsoft.com/office/powerpoint/2010/main" val="100597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5" name="图片 4">
            <a:extLst>
              <a:ext uri="{FF2B5EF4-FFF2-40B4-BE49-F238E27FC236}">
                <a16:creationId xmlns:a16="http://schemas.microsoft.com/office/drawing/2014/main" id="{9597A1E2-2EF7-48F5-BD4D-C0ED0F4E9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973" y="741520"/>
            <a:ext cx="7820654" cy="6009641"/>
          </a:xfrm>
          <a:prstGeom prst="rect">
            <a:avLst/>
          </a:prstGeom>
        </p:spPr>
      </p:pic>
      <p:sp>
        <p:nvSpPr>
          <p:cNvPr id="2" name="文本框 1">
            <a:extLst>
              <a:ext uri="{FF2B5EF4-FFF2-40B4-BE49-F238E27FC236}">
                <a16:creationId xmlns:a16="http://schemas.microsoft.com/office/drawing/2014/main" id="{6317ACE3-7A32-4C06-804A-4DC215AD4446}"/>
              </a:ext>
            </a:extLst>
          </p:cNvPr>
          <p:cNvSpPr txBox="1"/>
          <p:nvPr/>
        </p:nvSpPr>
        <p:spPr>
          <a:xfrm>
            <a:off x="8368832" y="2951277"/>
            <a:ext cx="2576260" cy="923330"/>
          </a:xfrm>
          <a:prstGeom prst="rect">
            <a:avLst/>
          </a:prstGeom>
          <a:noFill/>
        </p:spPr>
        <p:txBody>
          <a:bodyPr wrap="square" rtlCol="0">
            <a:spAutoFit/>
          </a:bodyPr>
          <a:lstStyle/>
          <a:p>
            <a:r>
              <a:rPr lang="zh-CN" altLang="en-US" dirty="0"/>
              <a:t>如果用上海进行比较，这种地区间的差距会被进一步拉大</a:t>
            </a:r>
          </a:p>
        </p:txBody>
      </p:sp>
      <p:cxnSp>
        <p:nvCxnSpPr>
          <p:cNvPr id="9" name="直接连接符 8">
            <a:extLst>
              <a:ext uri="{FF2B5EF4-FFF2-40B4-BE49-F238E27FC236}">
                <a16:creationId xmlns:a16="http://schemas.microsoft.com/office/drawing/2014/main" id="{103FA418-7460-4C69-B82F-04E082637FA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07FE668-44CD-4B99-9E81-E9D45880A941}"/>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十年文革</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p:txBody>
      </p:sp>
      <p:sp>
        <p:nvSpPr>
          <p:cNvPr id="3" name="矩形 2">
            <a:extLst>
              <a:ext uri="{FF2B5EF4-FFF2-40B4-BE49-F238E27FC236}">
                <a16:creationId xmlns:a16="http://schemas.microsoft.com/office/drawing/2014/main" id="{C468BACF-470E-462D-9B3C-6EAA29F00BB5}"/>
              </a:ext>
            </a:extLst>
          </p:cNvPr>
          <p:cNvSpPr/>
          <p:nvPr/>
        </p:nvSpPr>
        <p:spPr>
          <a:xfrm>
            <a:off x="7315200" y="837735"/>
            <a:ext cx="503578" cy="587225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86F3A17D-3CC3-4ACF-9ABD-C97D246F5CFB}"/>
              </a:ext>
            </a:extLst>
          </p:cNvPr>
          <p:cNvSpPr>
            <a:spLocks noGrp="1"/>
          </p:cNvSpPr>
          <p:nvPr>
            <p:ph type="sldNum" sz="quarter" idx="12"/>
          </p:nvPr>
        </p:nvSpPr>
        <p:spPr/>
        <p:txBody>
          <a:bodyPr/>
          <a:lstStyle/>
          <a:p>
            <a:fld id="{3BBC818E-74BE-45A5-811B-174B759C3D15}" type="slidenum">
              <a:rPr lang="zh-CN" altLang="en-US" smtClean="0"/>
              <a:pPr/>
              <a:t>14</a:t>
            </a:fld>
            <a:endParaRPr lang="zh-CN" altLang="en-US"/>
          </a:p>
        </p:txBody>
      </p:sp>
    </p:spTree>
    <p:extLst>
      <p:ext uri="{BB962C8B-B14F-4D97-AF65-F5344CB8AC3E}">
        <p14:creationId xmlns:p14="http://schemas.microsoft.com/office/powerpoint/2010/main" val="191447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877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2" name="文本框 1">
            <a:extLst>
              <a:ext uri="{FF2B5EF4-FFF2-40B4-BE49-F238E27FC236}">
                <a16:creationId xmlns:a16="http://schemas.microsoft.com/office/drawing/2014/main" id="{E9C28A31-F9D3-4350-A95E-975C79FB97DA}"/>
              </a:ext>
            </a:extLst>
          </p:cNvPr>
          <p:cNvSpPr txBox="1"/>
          <p:nvPr/>
        </p:nvSpPr>
        <p:spPr>
          <a:xfrm>
            <a:off x="658498" y="1461875"/>
            <a:ext cx="9990772" cy="1435136"/>
          </a:xfrm>
          <a:prstGeom prst="rect">
            <a:avLst/>
          </a:prstGeom>
          <a:noFill/>
        </p:spPr>
        <p:txBody>
          <a:bodyPr wrap="square" rtlCol="0">
            <a:spAutoFit/>
          </a:bodyPr>
          <a:lstStyle/>
          <a:p>
            <a:pPr>
              <a:lnSpc>
                <a:spcPct val="150000"/>
              </a:lnSpc>
            </a:pPr>
            <a:r>
              <a:rPr lang="zh-CN" altLang="en-US" sz="2400" b="1" dirty="0"/>
              <a:t> 重点高中停滞阶段（</a:t>
            </a:r>
            <a:r>
              <a:rPr lang="en-US" altLang="zh-CN" sz="2400" b="1" dirty="0"/>
              <a:t>1966-1977)</a:t>
            </a:r>
            <a:r>
              <a:rPr lang="zh-CN" altLang="en-US" sz="2400" b="1" dirty="0"/>
              <a:t>：</a:t>
            </a:r>
            <a:endParaRPr lang="en-US" altLang="zh-CN" sz="2400" b="1" dirty="0"/>
          </a:p>
          <a:p>
            <a:pPr>
              <a:lnSpc>
                <a:spcPct val="150000"/>
              </a:lnSpc>
            </a:pPr>
            <a:r>
              <a:rPr lang="en-US" altLang="zh-CN" dirty="0"/>
              <a:t>1966</a:t>
            </a:r>
            <a:r>
              <a:rPr lang="zh-CN" altLang="en-US" dirty="0"/>
              <a:t>年，“文化大革命”爆发后，国家号召开门办学，重点中学受到猛烈批判。</a:t>
            </a:r>
            <a:endParaRPr lang="en-US" altLang="zh-CN" dirty="0"/>
          </a:p>
          <a:p>
            <a:pPr>
              <a:lnSpc>
                <a:spcPct val="150000"/>
              </a:lnSpc>
            </a:pPr>
            <a:r>
              <a:rPr lang="zh-CN" altLang="en-US" dirty="0"/>
              <a:t>在这一阶段，由于实行工农兵学员推荐入学，高考的取消，</a:t>
            </a:r>
            <a:r>
              <a:rPr lang="zh-CN" altLang="en-US" dirty="0">
                <a:solidFill>
                  <a:srgbClr val="C00000"/>
                </a:solidFill>
              </a:rPr>
              <a:t>重点中学对于本科率并没有影响。</a:t>
            </a:r>
          </a:p>
        </p:txBody>
      </p:sp>
      <p:cxnSp>
        <p:nvCxnSpPr>
          <p:cNvPr id="9" name="直接连接符 8">
            <a:extLst>
              <a:ext uri="{FF2B5EF4-FFF2-40B4-BE49-F238E27FC236}">
                <a16:creationId xmlns:a16="http://schemas.microsoft.com/office/drawing/2014/main" id="{0D254434-980F-485F-9A70-E8F403F7052D}"/>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7A65F3F-EA5D-4407-9442-32343C699228}"/>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十年文革</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重点高中</a:t>
            </a:r>
          </a:p>
        </p:txBody>
      </p:sp>
      <p:sp>
        <p:nvSpPr>
          <p:cNvPr id="3" name="灯片编号占位符 2">
            <a:extLst>
              <a:ext uri="{FF2B5EF4-FFF2-40B4-BE49-F238E27FC236}">
                <a16:creationId xmlns:a16="http://schemas.microsoft.com/office/drawing/2014/main" id="{4506772D-BDEF-4EA0-AB8E-36C0A8F37603}"/>
              </a:ext>
            </a:extLst>
          </p:cNvPr>
          <p:cNvSpPr>
            <a:spLocks noGrp="1"/>
          </p:cNvSpPr>
          <p:nvPr>
            <p:ph type="sldNum" sz="quarter" idx="12"/>
          </p:nvPr>
        </p:nvSpPr>
        <p:spPr/>
        <p:txBody>
          <a:bodyPr/>
          <a:lstStyle/>
          <a:p>
            <a:fld id="{3BBC818E-74BE-45A5-811B-174B759C3D15}" type="slidenum">
              <a:rPr lang="zh-CN" altLang="en-US" smtClean="0"/>
              <a:pPr/>
              <a:t>15</a:t>
            </a:fld>
            <a:endParaRPr lang="zh-CN" altLang="en-US"/>
          </a:p>
        </p:txBody>
      </p:sp>
    </p:spTree>
    <p:extLst>
      <p:ext uri="{BB962C8B-B14F-4D97-AF65-F5344CB8AC3E}">
        <p14:creationId xmlns:p14="http://schemas.microsoft.com/office/powerpoint/2010/main" val="81752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898" y="2149859"/>
            <a:ext cx="1034257" cy="1305836"/>
            <a:chOff x="4289583" y="778744"/>
            <a:chExt cx="698900"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3" y="778744"/>
              <a:ext cx="698900"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叁</a:t>
              </a:r>
            </a:p>
          </p:txBody>
        </p:sp>
      </p:grpSp>
      <p:sp>
        <p:nvSpPr>
          <p:cNvPr id="46" name="文本框 10">
            <a:extLst>
              <a:ext uri="{FF2B5EF4-FFF2-40B4-BE49-F238E27FC236}">
                <a16:creationId xmlns:a16="http://schemas.microsoft.com/office/drawing/2014/main" id="{1DBDF8A6-7F70-4523-84CC-55392CDDA292}"/>
              </a:ext>
            </a:extLst>
          </p:cNvPr>
          <p:cNvSpPr txBox="1"/>
          <p:nvPr/>
        </p:nvSpPr>
        <p:spPr>
          <a:xfrm>
            <a:off x="5004872" y="3361224"/>
            <a:ext cx="4177228" cy="412934"/>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改革开放</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a:t>
            </a:r>
            <a:r>
              <a:rPr lang="en-US" altLang="zh-CN"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1977-1999</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年）</a:t>
            </a:r>
            <a:endParaRPr lang="zh-CN" altLang="en-US" sz="28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
        <p:nvSpPr>
          <p:cNvPr id="15" name="文本框 14">
            <a:extLst>
              <a:ext uri="{FF2B5EF4-FFF2-40B4-BE49-F238E27FC236}">
                <a16:creationId xmlns:a16="http://schemas.microsoft.com/office/drawing/2014/main" id="{DF968E74-4EF3-4C77-9929-DC2D7C25E65A}"/>
              </a:ext>
            </a:extLst>
          </p:cNvPr>
          <p:cNvSpPr txBox="1"/>
          <p:nvPr/>
        </p:nvSpPr>
        <p:spPr>
          <a:xfrm>
            <a:off x="2275562" y="3830946"/>
            <a:ext cx="7572201" cy="1200329"/>
          </a:xfrm>
          <a:prstGeom prst="rect">
            <a:avLst/>
          </a:prstGeom>
          <a:noFill/>
        </p:spPr>
        <p:txBody>
          <a:bodyPr wrap="square" rtlCol="0">
            <a:spAutoFit/>
          </a:bodyPr>
          <a:lstStyle/>
          <a:p>
            <a:pPr indent="457200"/>
            <a:r>
              <a:rPr lang="zh-CN" altLang="en-US" dirty="0">
                <a:solidFill>
                  <a:srgbClr val="333F50"/>
                </a:solidFill>
                <a:latin typeface="新宋体" panose="02010609030101010101" pitchFamily="49" charset="-122"/>
                <a:ea typeface="新宋体" panose="02010609030101010101" pitchFamily="49" charset="-122"/>
              </a:rPr>
              <a:t>在此时期， 国家以“有教无类”为教育方针，恢复了高考。“让尽量多的青少年接受教育”成为了主要目标。高考成绩近乎成为评价人才的唯一指标，教育资源是影响教育情况的主要因素。家庭、地域、重点中学决定着教育资源，成为重要的影响因素。</a:t>
            </a:r>
          </a:p>
        </p:txBody>
      </p:sp>
      <p:sp>
        <p:nvSpPr>
          <p:cNvPr id="2" name="灯片编号占位符 1">
            <a:extLst>
              <a:ext uri="{FF2B5EF4-FFF2-40B4-BE49-F238E27FC236}">
                <a16:creationId xmlns:a16="http://schemas.microsoft.com/office/drawing/2014/main" id="{60E6D865-C518-4954-BF0E-51684F04BF7D}"/>
              </a:ext>
            </a:extLst>
          </p:cNvPr>
          <p:cNvSpPr>
            <a:spLocks noGrp="1"/>
          </p:cNvSpPr>
          <p:nvPr>
            <p:ph type="sldNum" sz="quarter" idx="12"/>
          </p:nvPr>
        </p:nvSpPr>
        <p:spPr/>
        <p:txBody>
          <a:bodyPr/>
          <a:lstStyle/>
          <a:p>
            <a:fld id="{3BBC818E-74BE-45A5-811B-174B759C3D15}" type="slidenum">
              <a:rPr lang="zh-CN" altLang="en-US" smtClean="0"/>
              <a:pPr/>
              <a:t>16</a:t>
            </a:fld>
            <a:endParaRPr lang="zh-CN" altLang="en-US"/>
          </a:p>
        </p:txBody>
      </p:sp>
    </p:spTree>
    <p:extLst>
      <p:ext uri="{BB962C8B-B14F-4D97-AF65-F5344CB8AC3E}">
        <p14:creationId xmlns:p14="http://schemas.microsoft.com/office/powerpoint/2010/main" val="17715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900" y="106839"/>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5" name="文本框 4">
            <a:extLst>
              <a:ext uri="{FF2B5EF4-FFF2-40B4-BE49-F238E27FC236}">
                <a16:creationId xmlns:a16="http://schemas.microsoft.com/office/drawing/2014/main" id="{B073411A-16BA-4482-901C-AA25548C0373}"/>
              </a:ext>
            </a:extLst>
          </p:cNvPr>
          <p:cNvSpPr txBox="1"/>
          <p:nvPr/>
        </p:nvSpPr>
        <p:spPr>
          <a:xfrm>
            <a:off x="87483" y="1454053"/>
            <a:ext cx="5115120" cy="4909164"/>
          </a:xfrm>
          <a:prstGeom prst="rect">
            <a:avLst/>
          </a:prstGeom>
          <a:noFill/>
        </p:spPr>
        <p:txBody>
          <a:bodyPr wrap="square" rtlCol="0">
            <a:spAutoFit/>
          </a:bodyPr>
          <a:lstStyle/>
          <a:p>
            <a:pPr>
              <a:spcBef>
                <a:spcPts val="1200"/>
              </a:spcBef>
            </a:pPr>
            <a:r>
              <a:rPr lang="zh-CN" altLang="en-US" b="1" dirty="0"/>
              <a:t>干部子女：</a:t>
            </a:r>
            <a:endParaRPr lang="en-US" altLang="zh-CN" b="1" dirty="0"/>
          </a:p>
          <a:p>
            <a:pPr indent="457200">
              <a:lnSpc>
                <a:spcPts val="2400"/>
              </a:lnSpc>
            </a:pPr>
            <a:r>
              <a:rPr lang="zh-CN" altLang="en-US" dirty="0"/>
              <a:t>高考恢复后，干部子女优势持续上升，这与干部群体掌握更多的社会资源有关。</a:t>
            </a:r>
            <a:endParaRPr lang="en-US" altLang="zh-CN" dirty="0"/>
          </a:p>
          <a:p>
            <a:pPr>
              <a:spcBef>
                <a:spcPts val="1200"/>
              </a:spcBef>
            </a:pPr>
            <a:r>
              <a:rPr lang="zh-CN" altLang="en-US" b="1" dirty="0"/>
              <a:t>工农子女：</a:t>
            </a:r>
            <a:endParaRPr lang="en-US" altLang="zh-CN" b="1" dirty="0"/>
          </a:p>
          <a:p>
            <a:pPr indent="457200">
              <a:lnSpc>
                <a:spcPts val="2400"/>
              </a:lnSpc>
            </a:pPr>
            <a:r>
              <a:rPr lang="zh-CN" altLang="en-US" dirty="0"/>
              <a:t>考试制度与基础教育普及的原因，农民子女的比例降到新低。同样工人子女的情况也变差了。</a:t>
            </a:r>
            <a:endParaRPr lang="en-US" altLang="zh-CN" dirty="0"/>
          </a:p>
          <a:p>
            <a:pPr indent="457200">
              <a:lnSpc>
                <a:spcPts val="2400"/>
              </a:lnSpc>
            </a:pPr>
            <a:r>
              <a:rPr lang="zh-CN" altLang="en-US" dirty="0"/>
              <a:t>农村人口进入工业生产和服务业领域，导致农村学生比农民职业家长更多，也导致农民子女比例下降。</a:t>
            </a:r>
            <a:endParaRPr lang="en-US" altLang="zh-CN" dirty="0"/>
          </a:p>
          <a:p>
            <a:pPr indent="457200">
              <a:lnSpc>
                <a:spcPts val="2400"/>
              </a:lnSpc>
            </a:pPr>
            <a:r>
              <a:rPr lang="zh-CN" altLang="en-US" dirty="0"/>
              <a:t>而工人子女由于工人数量与质量的提升，在九十年代后比例上升。</a:t>
            </a:r>
            <a:endParaRPr lang="en-US" altLang="zh-CN" dirty="0"/>
          </a:p>
          <a:p>
            <a:pPr>
              <a:spcBef>
                <a:spcPts val="1200"/>
              </a:spcBef>
            </a:pPr>
            <a:r>
              <a:rPr lang="zh-CN" altLang="en-US" b="1" dirty="0"/>
              <a:t>技术人员：</a:t>
            </a:r>
            <a:endParaRPr lang="en-US" altLang="zh-CN" b="1" dirty="0"/>
          </a:p>
          <a:p>
            <a:pPr indent="457200">
              <a:lnSpc>
                <a:spcPts val="2400"/>
              </a:lnSpc>
            </a:pPr>
            <a:r>
              <a:rPr lang="zh-CN" altLang="en-US" dirty="0"/>
              <a:t>技术人员子弟恢复高考后比例迅速上升，九十年代之后呈下降趋势。这与技术人员身份转变可能有关。</a:t>
            </a:r>
          </a:p>
        </p:txBody>
      </p:sp>
      <p:pic>
        <p:nvPicPr>
          <p:cNvPr id="6" name="图片 5">
            <a:extLst>
              <a:ext uri="{FF2B5EF4-FFF2-40B4-BE49-F238E27FC236}">
                <a16:creationId xmlns:a16="http://schemas.microsoft.com/office/drawing/2014/main" id="{5B0C5ED8-A649-4110-9563-DDDD9B0191C3}"/>
              </a:ext>
            </a:extLst>
          </p:cNvPr>
          <p:cNvPicPr>
            <a:picLocks noChangeAspect="1"/>
          </p:cNvPicPr>
          <p:nvPr/>
        </p:nvPicPr>
        <p:blipFill rotWithShape="1">
          <a:blip r:embed="rId6">
            <a:extLst>
              <a:ext uri="{28A0092B-C50C-407E-A947-70E740481C1C}">
                <a14:useLocalDpi xmlns:a14="http://schemas.microsoft.com/office/drawing/2010/main" val="0"/>
              </a:ext>
            </a:extLst>
          </a:blip>
          <a:srcRect l="4148" r="4295" b="4183"/>
          <a:stretch/>
        </p:blipFill>
        <p:spPr>
          <a:xfrm>
            <a:off x="5248812" y="162492"/>
            <a:ext cx="6498206" cy="6644322"/>
          </a:xfrm>
          <a:prstGeom prst="rect">
            <a:avLst/>
          </a:prstGeom>
        </p:spPr>
      </p:pic>
      <p:sp>
        <p:nvSpPr>
          <p:cNvPr id="14" name="文本框 13">
            <a:extLst>
              <a:ext uri="{FF2B5EF4-FFF2-40B4-BE49-F238E27FC236}">
                <a16:creationId xmlns:a16="http://schemas.microsoft.com/office/drawing/2014/main" id="{5973CA13-FA29-489A-B3AD-C4D6879EBD3F}"/>
              </a:ext>
            </a:extLst>
          </p:cNvPr>
          <p:cNvSpPr txBox="1"/>
          <p:nvPr/>
        </p:nvSpPr>
        <p:spPr>
          <a:xfrm>
            <a:off x="1522869" y="610245"/>
            <a:ext cx="2846509" cy="461665"/>
          </a:xfrm>
          <a:prstGeom prst="rect">
            <a:avLst/>
          </a:prstGeom>
          <a:noFill/>
        </p:spPr>
        <p:txBody>
          <a:bodyPr wrap="square">
            <a:spAutoFit/>
          </a:bodyPr>
          <a:lstStyle/>
          <a:p>
            <a:r>
              <a:rPr lang="zh-CN" altLang="en-US" sz="2400" dirty="0">
                <a:latin typeface="隶书" panose="02010509060101010101" pitchFamily="49" charset="-122"/>
                <a:ea typeface="隶书" panose="02010509060101010101" pitchFamily="49" charset="-122"/>
              </a:rPr>
              <a:t>“有教无类”阶段</a:t>
            </a:r>
          </a:p>
        </p:txBody>
      </p:sp>
      <p:sp>
        <p:nvSpPr>
          <p:cNvPr id="7" name="文本框 6">
            <a:extLst>
              <a:ext uri="{FF2B5EF4-FFF2-40B4-BE49-F238E27FC236}">
                <a16:creationId xmlns:a16="http://schemas.microsoft.com/office/drawing/2014/main" id="{5316BAE7-CD1D-4162-A8B3-C41C2635CC8C}"/>
              </a:ext>
            </a:extLst>
          </p:cNvPr>
          <p:cNvSpPr txBox="1"/>
          <p:nvPr/>
        </p:nvSpPr>
        <p:spPr>
          <a:xfrm>
            <a:off x="2277012" y="6211669"/>
            <a:ext cx="2971800" cy="646331"/>
          </a:xfrm>
          <a:prstGeom prst="rect">
            <a:avLst/>
          </a:prstGeom>
          <a:noFill/>
        </p:spPr>
        <p:txBody>
          <a:bodyPr wrap="square" rtlCol="0">
            <a:spAutoFit/>
          </a:bodyPr>
          <a:lstStyle/>
          <a:p>
            <a:r>
              <a:rPr lang="zh-CN" altLang="en-US" i="1" dirty="0">
                <a:solidFill>
                  <a:schemeClr val="tx1">
                    <a:lumMod val="50000"/>
                    <a:lumOff val="50000"/>
                  </a:schemeClr>
                </a:solidFill>
              </a:rPr>
              <a:t>后半部分与北京大学数据大致相同，不予展示</a:t>
            </a:r>
          </a:p>
        </p:txBody>
      </p:sp>
      <p:sp>
        <p:nvSpPr>
          <p:cNvPr id="10" name="矩形 9">
            <a:extLst>
              <a:ext uri="{FF2B5EF4-FFF2-40B4-BE49-F238E27FC236}">
                <a16:creationId xmlns:a16="http://schemas.microsoft.com/office/drawing/2014/main" id="{BFCDFC40-A5CA-4420-A50E-2AD39F39DDD2}"/>
              </a:ext>
            </a:extLst>
          </p:cNvPr>
          <p:cNvSpPr/>
          <p:nvPr/>
        </p:nvSpPr>
        <p:spPr>
          <a:xfrm>
            <a:off x="10067925" y="984598"/>
            <a:ext cx="1649261" cy="5766563"/>
          </a:xfrm>
          <a:prstGeom prst="rect">
            <a:avLst/>
          </a:prstGeom>
          <a:no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54DB35F1-CDB3-4EE0-BD9B-BF576AB40422}"/>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ECBDF07-2862-4C9F-85AB-4D46E47151BC}"/>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改革开放</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2" name="灯片编号占位符 1">
            <a:extLst>
              <a:ext uri="{FF2B5EF4-FFF2-40B4-BE49-F238E27FC236}">
                <a16:creationId xmlns:a16="http://schemas.microsoft.com/office/drawing/2014/main" id="{9FBF4811-C91E-4B37-8E6F-C4FF09D2CC08}"/>
              </a:ext>
            </a:extLst>
          </p:cNvPr>
          <p:cNvSpPr>
            <a:spLocks noGrp="1"/>
          </p:cNvSpPr>
          <p:nvPr>
            <p:ph type="sldNum" sz="quarter" idx="12"/>
          </p:nvPr>
        </p:nvSpPr>
        <p:spPr/>
        <p:txBody>
          <a:bodyPr/>
          <a:lstStyle/>
          <a:p>
            <a:fld id="{3BBC818E-74BE-45A5-811B-174B759C3D15}" type="slidenum">
              <a:rPr lang="zh-CN" altLang="en-US" smtClean="0"/>
              <a:pPr/>
              <a:t>17</a:t>
            </a:fld>
            <a:endParaRPr lang="zh-CN" altLang="en-US"/>
          </a:p>
        </p:txBody>
      </p:sp>
    </p:spTree>
    <p:extLst>
      <p:ext uri="{BB962C8B-B14F-4D97-AF65-F5344CB8AC3E}">
        <p14:creationId xmlns:p14="http://schemas.microsoft.com/office/powerpoint/2010/main" val="160787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7" grpId="0"/>
      <p:bldP spid="10"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10" name="文本框 9">
            <a:extLst>
              <a:ext uri="{FF2B5EF4-FFF2-40B4-BE49-F238E27FC236}">
                <a16:creationId xmlns:a16="http://schemas.microsoft.com/office/drawing/2014/main" id="{A69B4A2D-61B5-4B6A-869B-E2EC9B35FEFF}"/>
              </a:ext>
            </a:extLst>
          </p:cNvPr>
          <p:cNvSpPr txBox="1"/>
          <p:nvPr/>
        </p:nvSpPr>
        <p:spPr>
          <a:xfrm>
            <a:off x="444982" y="860426"/>
            <a:ext cx="5983200" cy="129663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干部子女优势总体持续上升，但实际上只有企业干部持续上升，其他所有干部群体都呈下降趋势。</a:t>
            </a:r>
            <a:endParaRPr lang="en-US" altLang="zh-CN" dirty="0"/>
          </a:p>
          <a:p>
            <a:pPr marL="285750" indent="-285750">
              <a:lnSpc>
                <a:spcPct val="150000"/>
              </a:lnSpc>
              <a:buFont typeface="Arial" panose="020B0604020202020204" pitchFamily="34" charset="0"/>
              <a:buChar char="•"/>
            </a:pPr>
            <a:r>
              <a:rPr lang="zh-CN" altLang="en-US" dirty="0"/>
              <a:t>这与党政干部数量减少可能有关。</a:t>
            </a:r>
          </a:p>
        </p:txBody>
      </p:sp>
      <p:cxnSp>
        <p:nvCxnSpPr>
          <p:cNvPr id="15" name="直接连接符 14">
            <a:extLst>
              <a:ext uri="{FF2B5EF4-FFF2-40B4-BE49-F238E27FC236}">
                <a16:creationId xmlns:a16="http://schemas.microsoft.com/office/drawing/2014/main" id="{43299E28-DD15-4D98-BFD7-61316AC3F369}"/>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FF90903-FE4A-4916-8704-4F3E37080C0A}"/>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改革开放</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2" name="灯片编号占位符 1">
            <a:extLst>
              <a:ext uri="{FF2B5EF4-FFF2-40B4-BE49-F238E27FC236}">
                <a16:creationId xmlns:a16="http://schemas.microsoft.com/office/drawing/2014/main" id="{5E5CB048-378A-42DD-9F06-7762FD49BA57}"/>
              </a:ext>
            </a:extLst>
          </p:cNvPr>
          <p:cNvSpPr>
            <a:spLocks noGrp="1"/>
          </p:cNvSpPr>
          <p:nvPr>
            <p:ph type="sldNum" sz="quarter" idx="12"/>
          </p:nvPr>
        </p:nvSpPr>
        <p:spPr/>
        <p:txBody>
          <a:bodyPr/>
          <a:lstStyle/>
          <a:p>
            <a:fld id="{3BBC818E-74BE-45A5-811B-174B759C3D15}" type="slidenum">
              <a:rPr lang="zh-CN" altLang="en-US" smtClean="0"/>
              <a:pPr/>
              <a:t>18</a:t>
            </a:fld>
            <a:endParaRPr lang="zh-CN" altLang="en-US"/>
          </a:p>
        </p:txBody>
      </p:sp>
      <p:pic>
        <p:nvPicPr>
          <p:cNvPr id="7" name="图片 6">
            <a:extLst>
              <a:ext uri="{FF2B5EF4-FFF2-40B4-BE49-F238E27FC236}">
                <a16:creationId xmlns:a16="http://schemas.microsoft.com/office/drawing/2014/main" id="{27DF3F11-AE69-405A-BE0C-1B63532A7171}"/>
              </a:ext>
            </a:extLst>
          </p:cNvPr>
          <p:cNvPicPr>
            <a:picLocks noChangeAspect="1"/>
          </p:cNvPicPr>
          <p:nvPr/>
        </p:nvPicPr>
        <p:blipFill rotWithShape="1">
          <a:blip r:embed="rId6">
            <a:extLst>
              <a:ext uri="{28A0092B-C50C-407E-A947-70E740481C1C}">
                <a14:useLocalDpi xmlns:a14="http://schemas.microsoft.com/office/drawing/2010/main" val="0"/>
              </a:ext>
            </a:extLst>
          </a:blip>
          <a:srcRect t="56250" r="7280"/>
          <a:stretch/>
        </p:blipFill>
        <p:spPr>
          <a:xfrm>
            <a:off x="118449" y="2239182"/>
            <a:ext cx="5405980" cy="4224803"/>
          </a:xfrm>
          <a:prstGeom prst="rect">
            <a:avLst/>
          </a:prstGeom>
        </p:spPr>
      </p:pic>
      <p:pic>
        <p:nvPicPr>
          <p:cNvPr id="17" name="图片 16">
            <a:extLst>
              <a:ext uri="{FF2B5EF4-FFF2-40B4-BE49-F238E27FC236}">
                <a16:creationId xmlns:a16="http://schemas.microsoft.com/office/drawing/2014/main" id="{43DC348A-CD95-4C44-810C-39410EE0CCAB}"/>
              </a:ext>
            </a:extLst>
          </p:cNvPr>
          <p:cNvPicPr>
            <a:picLocks noChangeAspect="1"/>
          </p:cNvPicPr>
          <p:nvPr/>
        </p:nvPicPr>
        <p:blipFill rotWithShape="1">
          <a:blip r:embed="rId6">
            <a:extLst>
              <a:ext uri="{28A0092B-C50C-407E-A947-70E740481C1C}">
                <a14:useLocalDpi xmlns:a14="http://schemas.microsoft.com/office/drawing/2010/main" val="0"/>
              </a:ext>
            </a:extLst>
          </a:blip>
          <a:srcRect l="1251" t="2606" r="-1251" b="56037"/>
          <a:stretch/>
        </p:blipFill>
        <p:spPr>
          <a:xfrm>
            <a:off x="5602891" y="2253547"/>
            <a:ext cx="6389084" cy="4224804"/>
          </a:xfrm>
          <a:prstGeom prst="rect">
            <a:avLst/>
          </a:prstGeom>
        </p:spPr>
      </p:pic>
      <p:cxnSp>
        <p:nvCxnSpPr>
          <p:cNvPr id="6" name="直接连接符 5">
            <a:extLst>
              <a:ext uri="{FF2B5EF4-FFF2-40B4-BE49-F238E27FC236}">
                <a16:creationId xmlns:a16="http://schemas.microsoft.com/office/drawing/2014/main" id="{4B43623E-DC5F-40A2-9800-D4B4C29B6D41}"/>
              </a:ext>
            </a:extLst>
          </p:cNvPr>
          <p:cNvCxnSpPr>
            <a:cxnSpLocks/>
          </p:cNvCxnSpPr>
          <p:nvPr/>
        </p:nvCxnSpPr>
        <p:spPr>
          <a:xfrm>
            <a:off x="542925" y="3857625"/>
            <a:ext cx="4779387" cy="323850"/>
          </a:xfrm>
          <a:prstGeom prst="line">
            <a:avLst/>
          </a:prstGeom>
          <a:ln w="28575">
            <a:solidFill>
              <a:srgbClr val="FFC000"/>
            </a:solidFill>
          </a:ln>
        </p:spPr>
        <p:style>
          <a:lnRef idx="1">
            <a:schemeClr val="accent2"/>
          </a:lnRef>
          <a:fillRef idx="0">
            <a:schemeClr val="accent2"/>
          </a:fillRef>
          <a:effectRef idx="0">
            <a:schemeClr val="accent2"/>
          </a:effectRef>
          <a:fontRef idx="minor">
            <a:schemeClr val="tx1"/>
          </a:fontRef>
        </p:style>
      </p:cxnSp>
      <p:cxnSp>
        <p:nvCxnSpPr>
          <p:cNvPr id="8" name="直接箭头连接符 7">
            <a:extLst>
              <a:ext uri="{FF2B5EF4-FFF2-40B4-BE49-F238E27FC236}">
                <a16:creationId xmlns:a16="http://schemas.microsoft.com/office/drawing/2014/main" id="{1FE45FF4-E8DA-4E80-AE1E-2ACACC54126B}"/>
              </a:ext>
            </a:extLst>
          </p:cNvPr>
          <p:cNvCxnSpPr>
            <a:cxnSpLocks/>
          </p:cNvCxnSpPr>
          <p:nvPr/>
        </p:nvCxnSpPr>
        <p:spPr>
          <a:xfrm flipV="1">
            <a:off x="8686800" y="4057650"/>
            <a:ext cx="2962275" cy="88582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5745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0" name="直接连接符 9">
            <a:extLst>
              <a:ext uri="{FF2B5EF4-FFF2-40B4-BE49-F238E27FC236}">
                <a16:creationId xmlns:a16="http://schemas.microsoft.com/office/drawing/2014/main" id="{09D2E988-9452-4725-9333-C7E698D5A7C5}"/>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2D9439-8E06-4108-86FF-A081214AA98B}"/>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改革开放</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性别因素</a:t>
            </a:r>
          </a:p>
        </p:txBody>
      </p:sp>
      <p:sp>
        <p:nvSpPr>
          <p:cNvPr id="5" name="文本框 4">
            <a:extLst>
              <a:ext uri="{FF2B5EF4-FFF2-40B4-BE49-F238E27FC236}">
                <a16:creationId xmlns:a16="http://schemas.microsoft.com/office/drawing/2014/main" id="{BE14770B-DF3D-4523-B6FC-D3BFB6D7C35B}"/>
              </a:ext>
            </a:extLst>
          </p:cNvPr>
          <p:cNvSpPr txBox="1"/>
          <p:nvPr/>
        </p:nvSpPr>
        <p:spPr>
          <a:xfrm>
            <a:off x="1088482" y="1035651"/>
            <a:ext cx="2405600" cy="369332"/>
          </a:xfrm>
          <a:prstGeom prst="rect">
            <a:avLst/>
          </a:prstGeom>
          <a:noFill/>
        </p:spPr>
        <p:txBody>
          <a:bodyPr wrap="square" rtlCol="0">
            <a:spAutoFit/>
          </a:bodyPr>
          <a:lstStyle/>
          <a:p>
            <a:r>
              <a:rPr lang="zh-CN" altLang="en-US" dirty="0"/>
              <a:t>学生性别的城乡差别</a:t>
            </a:r>
          </a:p>
        </p:txBody>
      </p:sp>
      <p:sp>
        <p:nvSpPr>
          <p:cNvPr id="13" name="文本框 12">
            <a:extLst>
              <a:ext uri="{FF2B5EF4-FFF2-40B4-BE49-F238E27FC236}">
                <a16:creationId xmlns:a16="http://schemas.microsoft.com/office/drawing/2014/main" id="{E3BEC20E-F89F-4ECB-9A01-BDEAB74D2BD3}"/>
              </a:ext>
            </a:extLst>
          </p:cNvPr>
          <p:cNvSpPr txBox="1"/>
          <p:nvPr/>
        </p:nvSpPr>
        <p:spPr>
          <a:xfrm>
            <a:off x="497669" y="1715816"/>
            <a:ext cx="5143000" cy="2893100"/>
          </a:xfrm>
          <a:prstGeom prst="rect">
            <a:avLst/>
          </a:prstGeom>
          <a:noFill/>
        </p:spPr>
        <p:txBody>
          <a:bodyPr wrap="square" rtlCol="0">
            <a:spAutoFit/>
          </a:bodyPr>
          <a:lstStyle/>
          <a:p>
            <a:pPr>
              <a:spcAft>
                <a:spcPts val="1200"/>
              </a:spcAft>
            </a:pPr>
            <a:r>
              <a:rPr lang="zh-CN" altLang="en-US" b="1" dirty="0"/>
              <a:t>事实：</a:t>
            </a:r>
            <a:endParaRPr lang="en-US" altLang="zh-CN" b="1" dirty="0"/>
          </a:p>
          <a:p>
            <a:pPr indent="457200">
              <a:spcAft>
                <a:spcPts val="1200"/>
              </a:spcAft>
            </a:pPr>
            <a:r>
              <a:rPr lang="zh-CN" altLang="en-US" dirty="0"/>
              <a:t>女性的教育机会更可能受到家庭背景的影响，出生于较高社会阶层家庭和城市地区的女性上大学的机会高于同等条件的男性，而出生于较低社会阶层家庭和农村地区的女性上大学的机会则低于同等条件的男性。</a:t>
            </a:r>
            <a:endParaRPr lang="en-US" altLang="zh-CN" dirty="0"/>
          </a:p>
          <a:p>
            <a:pPr indent="457200">
              <a:spcAft>
                <a:spcPts val="1200"/>
              </a:spcAft>
            </a:pPr>
            <a:r>
              <a:rPr lang="zh-CN" altLang="en-US" dirty="0"/>
              <a:t>乡镇的女生要进入精英大学，她们面对的不仅仅是城乡差别带来的困难，还有性别带来的困难。越是精英的大学，这种困难也越大。</a:t>
            </a:r>
          </a:p>
        </p:txBody>
      </p:sp>
      <p:pic>
        <p:nvPicPr>
          <p:cNvPr id="14" name="图片 13">
            <a:extLst>
              <a:ext uri="{FF2B5EF4-FFF2-40B4-BE49-F238E27FC236}">
                <a16:creationId xmlns:a16="http://schemas.microsoft.com/office/drawing/2014/main" id="{B82C9C89-51C1-4F23-A5CD-F2A1D36F983C}"/>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sp>
        <p:nvSpPr>
          <p:cNvPr id="16" name="文本框 15">
            <a:extLst>
              <a:ext uri="{FF2B5EF4-FFF2-40B4-BE49-F238E27FC236}">
                <a16:creationId xmlns:a16="http://schemas.microsoft.com/office/drawing/2014/main" id="{29AB9350-D7D7-47D7-A9CC-3C7BE5503F0C}"/>
              </a:ext>
            </a:extLst>
          </p:cNvPr>
          <p:cNvSpPr txBox="1"/>
          <p:nvPr/>
        </p:nvSpPr>
        <p:spPr>
          <a:xfrm>
            <a:off x="199808" y="4846486"/>
            <a:ext cx="5524522" cy="1631216"/>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zh-CN" altLang="en-US" dirty="0"/>
              <a:t>一方面说明，在地方精英大学中实现男女平等可能要比在国家精英大学中实现男女平等要容易一些；</a:t>
            </a:r>
            <a:endParaRPr lang="en-US" altLang="zh-CN" dirty="0"/>
          </a:p>
          <a:p>
            <a:pPr marL="285750" indent="285750">
              <a:spcBef>
                <a:spcPts val="600"/>
              </a:spcBef>
              <a:spcAft>
                <a:spcPts val="600"/>
              </a:spcAft>
              <a:buFont typeface="Arial" panose="020B0604020202020204" pitchFamily="34" charset="0"/>
              <a:buChar char="•"/>
            </a:pPr>
            <a:r>
              <a:rPr lang="zh-CN" altLang="en-US" dirty="0"/>
              <a:t>另一方面，也说明地方的经济、社会和文化发展状况对女性受教育水平应该有较强影响。</a:t>
            </a:r>
          </a:p>
        </p:txBody>
      </p:sp>
      <p:sp>
        <p:nvSpPr>
          <p:cNvPr id="2" name="灯片编号占位符 1">
            <a:extLst>
              <a:ext uri="{FF2B5EF4-FFF2-40B4-BE49-F238E27FC236}">
                <a16:creationId xmlns:a16="http://schemas.microsoft.com/office/drawing/2014/main" id="{1CA974BF-9A41-4BC6-8088-7AFCFF743783}"/>
              </a:ext>
            </a:extLst>
          </p:cNvPr>
          <p:cNvSpPr>
            <a:spLocks noGrp="1"/>
          </p:cNvSpPr>
          <p:nvPr>
            <p:ph type="sldNum" sz="quarter" idx="12"/>
          </p:nvPr>
        </p:nvSpPr>
        <p:spPr/>
        <p:txBody>
          <a:bodyPr/>
          <a:lstStyle/>
          <a:p>
            <a:fld id="{3BBC818E-74BE-45A5-811B-174B759C3D15}" type="slidenum">
              <a:rPr lang="zh-CN" altLang="en-US" smtClean="0"/>
              <a:pPr/>
              <a:t>19</a:t>
            </a:fld>
            <a:endParaRPr lang="zh-CN" altLang="en-US"/>
          </a:p>
        </p:txBody>
      </p:sp>
      <p:pic>
        <p:nvPicPr>
          <p:cNvPr id="4" name="图片 3">
            <a:extLst>
              <a:ext uri="{FF2B5EF4-FFF2-40B4-BE49-F238E27FC236}">
                <a16:creationId xmlns:a16="http://schemas.microsoft.com/office/drawing/2014/main" id="{391233CD-D913-4092-BFCB-6C989EAA79C4}"/>
              </a:ext>
            </a:extLst>
          </p:cNvPr>
          <p:cNvPicPr>
            <a:picLocks noChangeAspect="1"/>
          </p:cNvPicPr>
          <p:nvPr/>
        </p:nvPicPr>
        <p:blipFill rotWithShape="1">
          <a:blip r:embed="rId5">
            <a:extLst>
              <a:ext uri="{28A0092B-C50C-407E-A947-70E740481C1C}">
                <a14:useLocalDpi xmlns:a14="http://schemas.microsoft.com/office/drawing/2010/main" val="0"/>
              </a:ext>
            </a:extLst>
          </a:blip>
          <a:srcRect l="2164" t="5741" r="7881" b="3196"/>
          <a:stretch/>
        </p:blipFill>
        <p:spPr>
          <a:xfrm>
            <a:off x="5686971" y="1345409"/>
            <a:ext cx="6437816" cy="5080326"/>
          </a:xfrm>
          <a:prstGeom prst="rect">
            <a:avLst/>
          </a:prstGeom>
        </p:spPr>
      </p:pic>
    </p:spTree>
    <p:extLst>
      <p:ext uri="{BB962C8B-B14F-4D97-AF65-F5344CB8AC3E}">
        <p14:creationId xmlns:p14="http://schemas.microsoft.com/office/powerpoint/2010/main" val="193091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1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2000"/>
          </a:schemeClr>
        </a:solidFill>
        <a:effectLst/>
      </p:bgPr>
    </p:bg>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4B7C8C1-FFA7-4866-9C99-1E8A1AD9373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7540"/>
            <a:ext cx="12280900" cy="6895540"/>
          </a:xfrm>
          <a:prstGeom prst="rect">
            <a:avLst/>
          </a:prstGeom>
        </p:spPr>
      </p:pic>
      <p:pic>
        <p:nvPicPr>
          <p:cNvPr id="96" name="图片 95">
            <a:extLst>
              <a:ext uri="{FF2B5EF4-FFF2-40B4-BE49-F238E27FC236}">
                <a16:creationId xmlns:a16="http://schemas.microsoft.com/office/drawing/2014/main" id="{98B5E459-B8C9-4F92-AB8E-890F579EC0E8}"/>
              </a:ext>
            </a:extLst>
          </p:cNvPr>
          <p:cNvPicPr>
            <a:picLocks noChangeAspect="1"/>
          </p:cNvPicPr>
          <p:nvPr/>
        </p:nvPicPr>
        <p:blipFill>
          <a:blip r:embed="rId3">
            <a:duotone>
              <a:schemeClr val="accent5">
                <a:shade val="45000"/>
                <a:satMod val="135000"/>
              </a:schemeClr>
              <a:prstClr val="white"/>
            </a:duotone>
          </a:blip>
          <a:stretch>
            <a:fillRect/>
          </a:stretch>
        </p:blipFill>
        <p:spPr>
          <a:xfrm>
            <a:off x="6553066" y="715377"/>
            <a:ext cx="1319819" cy="547918"/>
          </a:xfrm>
          <a:prstGeom prst="rect">
            <a:avLst/>
          </a:prstGeom>
        </p:spPr>
      </p:pic>
      <p:pic>
        <p:nvPicPr>
          <p:cNvPr id="98" name="图片 97">
            <a:extLst>
              <a:ext uri="{FF2B5EF4-FFF2-40B4-BE49-F238E27FC236}">
                <a16:creationId xmlns:a16="http://schemas.microsoft.com/office/drawing/2014/main" id="{3541A790-FFFB-4DDC-B426-BFD8A8BBEAD8}"/>
              </a:ext>
            </a:extLst>
          </p:cNvPr>
          <p:cNvPicPr>
            <a:picLocks noChangeAspect="1"/>
          </p:cNvPicPr>
          <p:nvPr/>
        </p:nvPicPr>
        <p:blipFill>
          <a:blip r:embed="rId4">
            <a:duotone>
              <a:schemeClr val="accent5">
                <a:shade val="45000"/>
                <a:satMod val="135000"/>
              </a:schemeClr>
              <a:prstClr val="white"/>
            </a:duotone>
          </a:blip>
          <a:stretch>
            <a:fillRect/>
          </a:stretch>
        </p:blipFill>
        <p:spPr>
          <a:xfrm>
            <a:off x="3285057" y="176215"/>
            <a:ext cx="1318954" cy="624140"/>
          </a:xfrm>
          <a:prstGeom prst="rect">
            <a:avLst/>
          </a:prstGeom>
        </p:spPr>
      </p:pic>
      <p:pic>
        <p:nvPicPr>
          <p:cNvPr id="99" name="图片 98">
            <a:extLst>
              <a:ext uri="{FF2B5EF4-FFF2-40B4-BE49-F238E27FC236}">
                <a16:creationId xmlns:a16="http://schemas.microsoft.com/office/drawing/2014/main" id="{8F992063-ECE0-420B-82CD-6A05DC063CA1}"/>
              </a:ext>
            </a:extLst>
          </p:cNvPr>
          <p:cNvPicPr>
            <a:picLocks noChangeAspect="1"/>
          </p:cNvPicPr>
          <p:nvPr/>
        </p:nvPicPr>
        <p:blipFill>
          <a:blip r:embed="rId5"/>
          <a:stretch>
            <a:fillRect/>
          </a:stretch>
        </p:blipFill>
        <p:spPr>
          <a:xfrm>
            <a:off x="9054726" y="171200"/>
            <a:ext cx="932848" cy="925879"/>
          </a:xfrm>
          <a:prstGeom prst="rect">
            <a:avLst/>
          </a:prstGeom>
        </p:spPr>
      </p:pic>
      <p:pic>
        <p:nvPicPr>
          <p:cNvPr id="97" name="图片 96">
            <a:extLst>
              <a:ext uri="{FF2B5EF4-FFF2-40B4-BE49-F238E27FC236}">
                <a16:creationId xmlns:a16="http://schemas.microsoft.com/office/drawing/2014/main" id="{23FD31EE-6ECE-44AA-A02B-B3ADB368A3D9}"/>
              </a:ext>
            </a:extLst>
          </p:cNvPr>
          <p:cNvPicPr>
            <a:picLocks noChangeAspect="1"/>
          </p:cNvPicPr>
          <p:nvPr/>
        </p:nvPicPr>
        <p:blipFill>
          <a:blip r:embed="rId6">
            <a:duotone>
              <a:schemeClr val="accent5">
                <a:shade val="45000"/>
                <a:satMod val="135000"/>
              </a:schemeClr>
              <a:prstClr val="white"/>
            </a:duotone>
          </a:blip>
          <a:stretch>
            <a:fillRect/>
          </a:stretch>
        </p:blipFill>
        <p:spPr>
          <a:xfrm>
            <a:off x="9123306" y="337415"/>
            <a:ext cx="1907173" cy="925880"/>
          </a:xfrm>
          <a:prstGeom prst="rect">
            <a:avLst/>
          </a:prstGeom>
        </p:spPr>
      </p:pic>
      <p:sp>
        <p:nvSpPr>
          <p:cNvPr id="2" name="文本框 1">
            <a:extLst>
              <a:ext uri="{FF2B5EF4-FFF2-40B4-BE49-F238E27FC236}">
                <a16:creationId xmlns:a16="http://schemas.microsoft.com/office/drawing/2014/main" id="{27C7349F-42A5-44B0-A0AD-3B7DD1B07AB2}"/>
              </a:ext>
            </a:extLst>
          </p:cNvPr>
          <p:cNvSpPr txBox="1"/>
          <p:nvPr/>
        </p:nvSpPr>
        <p:spPr>
          <a:xfrm>
            <a:off x="2030268" y="1173222"/>
            <a:ext cx="8220364" cy="2308324"/>
          </a:xfrm>
          <a:prstGeom prst="rect">
            <a:avLst/>
          </a:prstGeom>
          <a:noFill/>
        </p:spPr>
        <p:txBody>
          <a:bodyPr wrap="square" rtlCol="0">
            <a:spAutoFit/>
          </a:bodyPr>
          <a:lstStyle/>
          <a:p>
            <a:pPr indent="457200">
              <a:spcAft>
                <a:spcPts val="1200"/>
              </a:spcAft>
            </a:pPr>
            <a:r>
              <a:rPr lang="zh-CN" altLang="en-US" sz="2400" dirty="0">
                <a:solidFill>
                  <a:srgbClr val="333F50"/>
                </a:solidFill>
                <a:latin typeface="字魂70号-灵悦黑体" panose="00000500000000000000" pitchFamily="2" charset="-122"/>
                <a:ea typeface="字魂70号-灵悦黑体" panose="00000500000000000000" pitchFamily="2" charset="-122"/>
              </a:rPr>
              <a:t>我们小组参考现有观点，根据国家方针与具体的招生政策，将新中国的教育史划分为</a:t>
            </a:r>
            <a:r>
              <a:rPr lang="zh-CN" altLang="en-US" sz="2400" dirty="0">
                <a:solidFill>
                  <a:srgbClr val="89ACCC"/>
                </a:solidFill>
                <a:latin typeface="字魂70号-灵悦黑体" panose="00000500000000000000" pitchFamily="2" charset="-122"/>
                <a:ea typeface="字魂70号-灵悦黑体" panose="00000500000000000000" pitchFamily="2" charset="-122"/>
              </a:rPr>
              <a:t>四个部分</a:t>
            </a:r>
            <a:r>
              <a:rPr lang="zh-CN" altLang="en-US" sz="2400" dirty="0">
                <a:solidFill>
                  <a:srgbClr val="333F50"/>
                </a:solidFill>
                <a:latin typeface="字魂70号-灵悦黑体" panose="00000500000000000000" pitchFamily="2" charset="-122"/>
                <a:ea typeface="字魂70号-灵悦黑体" panose="00000500000000000000" pitchFamily="2" charset="-122"/>
              </a:rPr>
              <a:t>。接下来，我们将以</a:t>
            </a:r>
            <a:r>
              <a:rPr lang="zh-CN" altLang="en-US" sz="2400" dirty="0">
                <a:solidFill>
                  <a:srgbClr val="89ACCC"/>
                </a:solidFill>
                <a:latin typeface="字魂70号-灵悦黑体" panose="00000500000000000000" pitchFamily="2" charset="-122"/>
                <a:ea typeface="字魂70号-灵悦黑体" panose="00000500000000000000" pitchFamily="2" charset="-122"/>
              </a:rPr>
              <a:t>时间</a:t>
            </a:r>
            <a:r>
              <a:rPr lang="zh-CN" altLang="en-US" sz="2400" dirty="0">
                <a:solidFill>
                  <a:srgbClr val="333F50"/>
                </a:solidFill>
                <a:latin typeface="字魂70号-灵悦黑体" panose="00000500000000000000" pitchFamily="2" charset="-122"/>
                <a:ea typeface="字魂70号-灵悦黑体" panose="00000500000000000000" pitchFamily="2" charset="-122"/>
              </a:rPr>
              <a:t>为线索，以</a:t>
            </a:r>
            <a:r>
              <a:rPr lang="zh-CN" altLang="en-US" sz="2400" dirty="0">
                <a:solidFill>
                  <a:srgbClr val="89ACCC"/>
                </a:solidFill>
                <a:latin typeface="字魂70号-灵悦黑体" panose="00000500000000000000" pitchFamily="2" charset="-122"/>
                <a:ea typeface="字魂70号-灵悦黑体" panose="00000500000000000000" pitchFamily="2" charset="-122"/>
              </a:rPr>
              <a:t>本科</a:t>
            </a:r>
            <a:r>
              <a:rPr lang="zh-CN" altLang="en-US" sz="2400" dirty="0">
                <a:solidFill>
                  <a:srgbClr val="333F50"/>
                </a:solidFill>
                <a:latin typeface="字魂70号-灵悦黑体" panose="00000500000000000000" pitchFamily="2" charset="-122"/>
                <a:ea typeface="字魂70号-灵悦黑体" panose="00000500000000000000" pitchFamily="2" charset="-122"/>
              </a:rPr>
              <a:t>受教育情况为主要依据，从</a:t>
            </a:r>
            <a:r>
              <a:rPr lang="zh-CN" altLang="en-US" sz="2400" dirty="0">
                <a:solidFill>
                  <a:srgbClr val="89ACCC"/>
                </a:solidFill>
                <a:latin typeface="字魂70号-灵悦黑体" panose="00000500000000000000" pitchFamily="2" charset="-122"/>
                <a:ea typeface="字魂70号-灵悦黑体" panose="00000500000000000000" pitchFamily="2" charset="-122"/>
              </a:rPr>
              <a:t>地理位置、家庭背景、性别与民族、来源中学</a:t>
            </a:r>
            <a:r>
              <a:rPr lang="zh-CN" altLang="en-US" sz="2400" dirty="0">
                <a:solidFill>
                  <a:srgbClr val="333F50"/>
                </a:solidFill>
                <a:latin typeface="字魂70号-灵悦黑体" panose="00000500000000000000" pitchFamily="2" charset="-122"/>
                <a:ea typeface="字魂70号-灵悦黑体" panose="00000500000000000000" pitchFamily="2" charset="-122"/>
              </a:rPr>
              <a:t>四个主要影响因素出发，讨论</a:t>
            </a:r>
            <a:r>
              <a:rPr lang="zh-CN" altLang="en-US" sz="2400" dirty="0">
                <a:solidFill>
                  <a:srgbClr val="89ACCC"/>
                </a:solidFill>
                <a:latin typeface="字魂70号-灵悦黑体" panose="00000500000000000000" pitchFamily="2" charset="-122"/>
                <a:ea typeface="字魂70号-灵悦黑体" panose="00000500000000000000" pitchFamily="2" charset="-122"/>
              </a:rPr>
              <a:t>在新中国谁能受教育</a:t>
            </a:r>
            <a:r>
              <a:rPr lang="zh-CN" altLang="en-US" sz="2400" dirty="0">
                <a:solidFill>
                  <a:srgbClr val="333F50"/>
                </a:solidFill>
                <a:latin typeface="字魂70号-灵悦黑体" panose="00000500000000000000" pitchFamily="2" charset="-122"/>
                <a:ea typeface="字魂70号-灵悦黑体" panose="00000500000000000000" pitchFamily="2" charset="-122"/>
              </a:rPr>
              <a:t>的问题，并对一些相关问题进行补充说明</a:t>
            </a:r>
            <a:r>
              <a:rPr lang="zh-CN" altLang="en-US" sz="2400" dirty="0">
                <a:latin typeface="字魂70号-灵悦黑体" panose="00000500000000000000" pitchFamily="2" charset="-122"/>
                <a:ea typeface="字魂70号-灵悦黑体" panose="00000500000000000000" pitchFamily="2" charset="-122"/>
              </a:rPr>
              <a:t>。</a:t>
            </a:r>
            <a:endParaRPr lang="en-US" altLang="zh-CN" sz="2400" dirty="0">
              <a:latin typeface="字魂70号-灵悦黑体" panose="00000500000000000000" pitchFamily="2" charset="-122"/>
              <a:ea typeface="字魂70号-灵悦黑体" panose="00000500000000000000" pitchFamily="2" charset="-122"/>
            </a:endParaRPr>
          </a:p>
        </p:txBody>
      </p:sp>
      <p:sp>
        <p:nvSpPr>
          <p:cNvPr id="13" name="文本框 12">
            <a:extLst>
              <a:ext uri="{FF2B5EF4-FFF2-40B4-BE49-F238E27FC236}">
                <a16:creationId xmlns:a16="http://schemas.microsoft.com/office/drawing/2014/main" id="{2DC40B1F-B859-4DD0-B3D2-F20BC161DC9B}"/>
              </a:ext>
            </a:extLst>
          </p:cNvPr>
          <p:cNvSpPr txBox="1"/>
          <p:nvPr/>
        </p:nvSpPr>
        <p:spPr>
          <a:xfrm>
            <a:off x="2378752" y="3557689"/>
            <a:ext cx="7434496" cy="2862322"/>
          </a:xfrm>
          <a:prstGeom prst="rect">
            <a:avLst/>
          </a:prstGeom>
          <a:noFill/>
        </p:spPr>
        <p:txBody>
          <a:bodyPr wrap="square">
            <a:spAutoFit/>
          </a:bodyPr>
          <a:lstStyle/>
          <a:p>
            <a:pPr lvl="0" indent="457200">
              <a:defRPr/>
            </a:pPr>
            <a:r>
              <a:rPr lang="en-US" altLang="zh-CN" sz="2000" dirty="0">
                <a:solidFill>
                  <a:srgbClr val="333F50"/>
                </a:solidFill>
                <a:latin typeface="Batang" panose="02030600000101010101" pitchFamily="18" charset="-127"/>
                <a:ea typeface="Batang" panose="02030600000101010101" pitchFamily="18" charset="-127"/>
              </a:rPr>
              <a:t>In this presentation, we divide the history of education in the People’s Republic of China into four parts according to national priorities and actual enrollment policies. Then, we trace the chronology of tertiary education according to student’s geographical background, parents</a:t>
            </a:r>
            <a:r>
              <a:rPr lang="zh-CN" altLang="en-US" sz="2000" dirty="0">
                <a:solidFill>
                  <a:srgbClr val="333F50"/>
                </a:solidFill>
                <a:latin typeface="Batang" panose="02030600000101010101" pitchFamily="18" charset="-127"/>
                <a:ea typeface="Batang" panose="02030600000101010101" pitchFamily="18" charset="-127"/>
              </a:rPr>
              <a:t>‘ </a:t>
            </a:r>
            <a:r>
              <a:rPr lang="en-US" altLang="zh-CN" sz="2000" dirty="0">
                <a:solidFill>
                  <a:srgbClr val="333F50"/>
                </a:solidFill>
                <a:latin typeface="Batang" panose="02030600000101010101" pitchFamily="18" charset="-127"/>
                <a:ea typeface="Batang" panose="02030600000101010101" pitchFamily="18" charset="-127"/>
              </a:rPr>
              <a:t>occupation, gender, ethnicity, and secondary school background, and discuss who receives education in the People’s Republic of China according to these four major influencing factors, as well as discuss several related issues.</a:t>
            </a:r>
            <a:endParaRPr kumimoji="0" lang="zh-CN" altLang="en-US" sz="2000" b="0" i="0" u="none" strike="noStrike" kern="1200" cap="none" spc="0" normalizeH="0" baseline="0" noProof="0" dirty="0">
              <a:ln>
                <a:noFill/>
              </a:ln>
              <a:solidFill>
                <a:srgbClr val="333F50"/>
              </a:solidFill>
              <a:effectLst/>
              <a:uLnTx/>
              <a:uFillTx/>
              <a:latin typeface="Batang" panose="02030600000101010101" pitchFamily="18" charset="-127"/>
              <a:ea typeface="Batang" panose="02030600000101010101" pitchFamily="18" charset="-127"/>
              <a:cs typeface="+mn-cs"/>
            </a:endParaRPr>
          </a:p>
        </p:txBody>
      </p:sp>
      <p:sp>
        <p:nvSpPr>
          <p:cNvPr id="6" name="文本框 5">
            <a:extLst>
              <a:ext uri="{FF2B5EF4-FFF2-40B4-BE49-F238E27FC236}">
                <a16:creationId xmlns:a16="http://schemas.microsoft.com/office/drawing/2014/main" id="{4A5F4307-CE25-4508-AEBC-058FD6168BE3}"/>
              </a:ext>
            </a:extLst>
          </p:cNvPr>
          <p:cNvSpPr txBox="1"/>
          <p:nvPr/>
        </p:nvSpPr>
        <p:spPr>
          <a:xfrm>
            <a:off x="239789" y="1865628"/>
            <a:ext cx="1091623" cy="1938992"/>
          </a:xfrm>
          <a:prstGeom prst="rect">
            <a:avLst/>
          </a:prstGeom>
          <a:noFill/>
        </p:spPr>
        <p:txBody>
          <a:bodyPr wrap="square" rtlCol="0">
            <a:spAutoFit/>
          </a:bodyPr>
          <a:lstStyle/>
          <a:p>
            <a:r>
              <a:rPr lang="zh-CN" altLang="en-US" sz="6000" dirty="0">
                <a:solidFill>
                  <a:srgbClr val="333F50"/>
                </a:solidFill>
                <a:latin typeface="新宋体" panose="02010609030101010101" pitchFamily="49" charset="-122"/>
                <a:ea typeface="新宋体" panose="02010609030101010101" pitchFamily="49" charset="-122"/>
              </a:rPr>
              <a:t>摘要</a:t>
            </a:r>
            <a:endParaRPr lang="en-US" altLang="zh-CN" sz="6000" dirty="0">
              <a:solidFill>
                <a:srgbClr val="333F50"/>
              </a:solidFill>
              <a:latin typeface="新宋体" panose="02010609030101010101" pitchFamily="49" charset="-122"/>
              <a:ea typeface="新宋体" panose="02010609030101010101" pitchFamily="49" charset="-122"/>
            </a:endParaRPr>
          </a:p>
        </p:txBody>
      </p:sp>
      <p:sp>
        <p:nvSpPr>
          <p:cNvPr id="15" name="文本框 59">
            <a:extLst>
              <a:ext uri="{FF2B5EF4-FFF2-40B4-BE49-F238E27FC236}">
                <a16:creationId xmlns:a16="http://schemas.microsoft.com/office/drawing/2014/main" id="{58F446B9-E109-4DD6-B6CF-21DD32EA5AA9}"/>
              </a:ext>
            </a:extLst>
          </p:cNvPr>
          <p:cNvSpPr txBox="1"/>
          <p:nvPr/>
        </p:nvSpPr>
        <p:spPr>
          <a:xfrm rot="5400000">
            <a:off x="76061" y="4018307"/>
            <a:ext cx="2443782" cy="58477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rPr>
              <a:t>SUMMARY</a:t>
            </a:r>
            <a:endParaRPr lang="zh-CN" altLang="en-US"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sp>
        <p:nvSpPr>
          <p:cNvPr id="3" name="灯片编号占位符 2">
            <a:extLst>
              <a:ext uri="{FF2B5EF4-FFF2-40B4-BE49-F238E27FC236}">
                <a16:creationId xmlns:a16="http://schemas.microsoft.com/office/drawing/2014/main" id="{8D728664-49B0-41CB-B697-C7A418B2C8DE}"/>
              </a:ext>
            </a:extLst>
          </p:cNvPr>
          <p:cNvSpPr>
            <a:spLocks noGrp="1"/>
          </p:cNvSpPr>
          <p:nvPr>
            <p:ph type="sldNum" sz="quarter" idx="12"/>
          </p:nvPr>
        </p:nvSpPr>
        <p:spPr/>
        <p:txBody>
          <a:bodyPr/>
          <a:lstStyle/>
          <a:p>
            <a:fld id="{3BBC818E-74BE-45A5-811B-174B759C3D15}" type="slidenum">
              <a:rPr lang="zh-CN" altLang="en-US" smtClean="0"/>
              <a:pPr/>
              <a:t>2</a:t>
            </a:fld>
            <a:endParaRPr lang="zh-CN" altLang="en-US"/>
          </a:p>
        </p:txBody>
      </p:sp>
    </p:spTree>
    <p:extLst>
      <p:ext uri="{BB962C8B-B14F-4D97-AF65-F5344CB8AC3E}">
        <p14:creationId xmlns:p14="http://schemas.microsoft.com/office/powerpoint/2010/main" val="255778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6"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0" name="直接连接符 9">
            <a:extLst>
              <a:ext uri="{FF2B5EF4-FFF2-40B4-BE49-F238E27FC236}">
                <a16:creationId xmlns:a16="http://schemas.microsoft.com/office/drawing/2014/main" id="{09D2E988-9452-4725-9333-C7E698D5A7C5}"/>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2D9439-8E06-4108-86FF-A081214AA98B}"/>
              </a:ext>
            </a:extLst>
          </p:cNvPr>
          <p:cNvSpPr txBox="1"/>
          <p:nvPr/>
        </p:nvSpPr>
        <p:spPr>
          <a:xfrm>
            <a:off x="863826" y="106839"/>
            <a:ext cx="3621505" cy="830997"/>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改革开放</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性别因素</a:t>
            </a:r>
          </a:p>
          <a:p>
            <a:endParaRPr kumimoji="1" lang="zh-CN" altLang="en-US" sz="2400" b="1" dirty="0">
              <a:solidFill>
                <a:schemeClr val="tx2">
                  <a:lumMod val="75000"/>
                </a:schemeClr>
              </a:solidFill>
              <a:ea typeface="经典繁勘亭" pitchFamily="49" charset="-122"/>
            </a:endParaRPr>
          </a:p>
        </p:txBody>
      </p:sp>
      <p:sp>
        <p:nvSpPr>
          <p:cNvPr id="12" name="文本框 11">
            <a:extLst>
              <a:ext uri="{FF2B5EF4-FFF2-40B4-BE49-F238E27FC236}">
                <a16:creationId xmlns:a16="http://schemas.microsoft.com/office/drawing/2014/main" id="{EE08C59F-4BCA-49AC-9C36-CE5A77B8C446}"/>
              </a:ext>
            </a:extLst>
          </p:cNvPr>
          <p:cNvSpPr txBox="1"/>
          <p:nvPr/>
        </p:nvSpPr>
        <p:spPr>
          <a:xfrm>
            <a:off x="4904175" y="883743"/>
            <a:ext cx="6160654" cy="923330"/>
          </a:xfrm>
          <a:prstGeom prst="rect">
            <a:avLst/>
          </a:prstGeom>
          <a:noFill/>
        </p:spPr>
        <p:txBody>
          <a:bodyPr wrap="square">
            <a:spAutoFit/>
          </a:bodyPr>
          <a:lstStyle/>
          <a:p>
            <a:r>
              <a:rPr lang="zh-CN" altLang="en-US" dirty="0"/>
              <a:t>至少到上世纪末、本世纪初、多数职业的性别比都已经或是接近平等了，只有</a:t>
            </a:r>
            <a:r>
              <a:rPr lang="zh-CN" altLang="en-US" dirty="0">
                <a:solidFill>
                  <a:srgbClr val="C00000"/>
                </a:solidFill>
              </a:rPr>
              <a:t>农民子女</a:t>
            </a:r>
            <a:r>
              <a:rPr lang="zh-CN" altLang="en-US" dirty="0"/>
              <a:t>的性别平等状况较差，离完全平等还有一定的距离。</a:t>
            </a:r>
          </a:p>
        </p:txBody>
      </p:sp>
      <p:sp>
        <p:nvSpPr>
          <p:cNvPr id="13" name="文本框 12">
            <a:extLst>
              <a:ext uri="{FF2B5EF4-FFF2-40B4-BE49-F238E27FC236}">
                <a16:creationId xmlns:a16="http://schemas.microsoft.com/office/drawing/2014/main" id="{57FE711E-29E2-4112-A803-92D16B6C245D}"/>
              </a:ext>
            </a:extLst>
          </p:cNvPr>
          <p:cNvSpPr txBox="1"/>
          <p:nvPr/>
        </p:nvSpPr>
        <p:spPr>
          <a:xfrm>
            <a:off x="981092" y="1052128"/>
            <a:ext cx="2766269" cy="369332"/>
          </a:xfrm>
          <a:prstGeom prst="rect">
            <a:avLst/>
          </a:prstGeom>
          <a:noFill/>
        </p:spPr>
        <p:txBody>
          <a:bodyPr wrap="square" rtlCol="0">
            <a:spAutoFit/>
          </a:bodyPr>
          <a:lstStyle/>
          <a:p>
            <a:r>
              <a:rPr lang="zh-CN" altLang="en-US" dirty="0"/>
              <a:t>学生性别的父母职业差异</a:t>
            </a:r>
          </a:p>
        </p:txBody>
      </p:sp>
      <p:sp>
        <p:nvSpPr>
          <p:cNvPr id="2" name="灯片编号占位符 1">
            <a:extLst>
              <a:ext uri="{FF2B5EF4-FFF2-40B4-BE49-F238E27FC236}">
                <a16:creationId xmlns:a16="http://schemas.microsoft.com/office/drawing/2014/main" id="{9D7CF6EA-934B-4D6F-809E-F3FF51E9D4E2}"/>
              </a:ext>
            </a:extLst>
          </p:cNvPr>
          <p:cNvSpPr>
            <a:spLocks noGrp="1"/>
          </p:cNvSpPr>
          <p:nvPr>
            <p:ph type="sldNum" sz="quarter" idx="12"/>
          </p:nvPr>
        </p:nvSpPr>
        <p:spPr/>
        <p:txBody>
          <a:bodyPr/>
          <a:lstStyle/>
          <a:p>
            <a:fld id="{3BBC818E-74BE-45A5-811B-174B759C3D15}" type="slidenum">
              <a:rPr lang="zh-CN" altLang="en-US" smtClean="0"/>
              <a:pPr/>
              <a:t>20</a:t>
            </a:fld>
            <a:endParaRPr lang="zh-CN" altLang="en-US"/>
          </a:p>
        </p:txBody>
      </p:sp>
      <p:pic>
        <p:nvPicPr>
          <p:cNvPr id="4" name="图片 3">
            <a:extLst>
              <a:ext uri="{FF2B5EF4-FFF2-40B4-BE49-F238E27FC236}">
                <a16:creationId xmlns:a16="http://schemas.microsoft.com/office/drawing/2014/main" id="{34D5CA45-33C8-4724-9784-394C873465AD}"/>
              </a:ext>
            </a:extLst>
          </p:cNvPr>
          <p:cNvPicPr>
            <a:picLocks noChangeAspect="1"/>
          </p:cNvPicPr>
          <p:nvPr/>
        </p:nvPicPr>
        <p:blipFill rotWithShape="1">
          <a:blip r:embed="rId5">
            <a:extLst>
              <a:ext uri="{28A0092B-C50C-407E-A947-70E740481C1C}">
                <a14:useLocalDpi xmlns:a14="http://schemas.microsoft.com/office/drawing/2010/main" val="0"/>
              </a:ext>
            </a:extLst>
          </a:blip>
          <a:srcRect t="2978" r="3606" b="47183"/>
          <a:stretch/>
        </p:blipFill>
        <p:spPr>
          <a:xfrm>
            <a:off x="225019" y="2026389"/>
            <a:ext cx="5619411" cy="4512523"/>
          </a:xfrm>
          <a:prstGeom prst="rect">
            <a:avLst/>
          </a:prstGeom>
        </p:spPr>
      </p:pic>
      <p:pic>
        <p:nvPicPr>
          <p:cNvPr id="15" name="图片 14">
            <a:extLst>
              <a:ext uri="{FF2B5EF4-FFF2-40B4-BE49-F238E27FC236}">
                <a16:creationId xmlns:a16="http://schemas.microsoft.com/office/drawing/2014/main" id="{3A7D661D-F524-47D6-BAB8-B3A4E3AEF51A}"/>
              </a:ext>
            </a:extLst>
          </p:cNvPr>
          <p:cNvPicPr>
            <a:picLocks noChangeAspect="1"/>
          </p:cNvPicPr>
          <p:nvPr/>
        </p:nvPicPr>
        <p:blipFill rotWithShape="1">
          <a:blip r:embed="rId5">
            <a:extLst>
              <a:ext uri="{28A0092B-C50C-407E-A947-70E740481C1C}">
                <a14:useLocalDpi xmlns:a14="http://schemas.microsoft.com/office/drawing/2010/main" val="0"/>
              </a:ext>
            </a:extLst>
          </a:blip>
          <a:srcRect l="3103" t="54588"/>
          <a:stretch/>
        </p:blipFill>
        <p:spPr>
          <a:xfrm>
            <a:off x="5976363" y="2166562"/>
            <a:ext cx="6006830" cy="4372350"/>
          </a:xfrm>
          <a:prstGeom prst="rect">
            <a:avLst/>
          </a:prstGeom>
        </p:spPr>
      </p:pic>
    </p:spTree>
    <p:extLst>
      <p:ext uri="{BB962C8B-B14F-4D97-AF65-F5344CB8AC3E}">
        <p14:creationId xmlns:p14="http://schemas.microsoft.com/office/powerpoint/2010/main" val="21496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877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4" name="图片 3">
            <a:extLst>
              <a:ext uri="{FF2B5EF4-FFF2-40B4-BE49-F238E27FC236}">
                <a16:creationId xmlns:a16="http://schemas.microsoft.com/office/drawing/2014/main" id="{F958B759-9549-4531-9685-4FA9D4486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989" y="791672"/>
            <a:ext cx="6656675" cy="5452453"/>
          </a:xfrm>
          <a:prstGeom prst="rect">
            <a:avLst/>
          </a:prstGeom>
        </p:spPr>
      </p:pic>
      <p:sp>
        <p:nvSpPr>
          <p:cNvPr id="13" name="文本框 12">
            <a:extLst>
              <a:ext uri="{FF2B5EF4-FFF2-40B4-BE49-F238E27FC236}">
                <a16:creationId xmlns:a16="http://schemas.microsoft.com/office/drawing/2014/main" id="{17EBDC7A-34E8-4C28-B87E-623A4284A876}"/>
              </a:ext>
            </a:extLst>
          </p:cNvPr>
          <p:cNvSpPr txBox="1"/>
          <p:nvPr/>
        </p:nvSpPr>
        <p:spPr>
          <a:xfrm>
            <a:off x="7302560" y="2782669"/>
            <a:ext cx="4142481" cy="646331"/>
          </a:xfrm>
          <a:prstGeom prst="rect">
            <a:avLst/>
          </a:prstGeom>
          <a:noFill/>
        </p:spPr>
        <p:txBody>
          <a:bodyPr wrap="none" rtlCol="0">
            <a:spAutoFit/>
          </a:bodyPr>
          <a:lstStyle/>
          <a:p>
            <a:r>
              <a:rPr lang="zh-CN" altLang="en-US" dirty="0"/>
              <a:t>东部地区考入北大人数多于中部地区</a:t>
            </a:r>
            <a:endParaRPr lang="en-US" altLang="zh-CN" dirty="0"/>
          </a:p>
          <a:p>
            <a:r>
              <a:rPr lang="zh-CN" altLang="en-US" dirty="0"/>
              <a:t>中部地区和东部地区明显多于西部地区</a:t>
            </a:r>
          </a:p>
        </p:txBody>
      </p:sp>
      <p:cxnSp>
        <p:nvCxnSpPr>
          <p:cNvPr id="9" name="直接连接符 8">
            <a:extLst>
              <a:ext uri="{FF2B5EF4-FFF2-40B4-BE49-F238E27FC236}">
                <a16:creationId xmlns:a16="http://schemas.microsoft.com/office/drawing/2014/main" id="{F13ADA97-D780-4C00-ACD4-DF59A723FE92}"/>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CCDA5F5-25D2-4546-920F-849422CC1F0E}"/>
              </a:ext>
            </a:extLst>
          </p:cNvPr>
          <p:cNvSpPr txBox="1"/>
          <p:nvPr/>
        </p:nvSpPr>
        <p:spPr>
          <a:xfrm>
            <a:off x="863826" y="106839"/>
            <a:ext cx="3621505" cy="830997"/>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改革开放</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a:p>
            <a:endParaRPr kumimoji="1" lang="zh-CN" altLang="en-US" sz="2400" b="1" dirty="0">
              <a:solidFill>
                <a:schemeClr val="tx2">
                  <a:lumMod val="75000"/>
                </a:schemeClr>
              </a:solidFill>
              <a:ea typeface="经典繁勘亭" pitchFamily="49" charset="-122"/>
            </a:endParaRPr>
          </a:p>
        </p:txBody>
      </p:sp>
      <p:sp>
        <p:nvSpPr>
          <p:cNvPr id="2" name="灯片编号占位符 1">
            <a:extLst>
              <a:ext uri="{FF2B5EF4-FFF2-40B4-BE49-F238E27FC236}">
                <a16:creationId xmlns:a16="http://schemas.microsoft.com/office/drawing/2014/main" id="{7758BB15-8935-409D-A9B5-6554220FA7F6}"/>
              </a:ext>
            </a:extLst>
          </p:cNvPr>
          <p:cNvSpPr>
            <a:spLocks noGrp="1"/>
          </p:cNvSpPr>
          <p:nvPr>
            <p:ph type="sldNum" sz="quarter" idx="12"/>
          </p:nvPr>
        </p:nvSpPr>
        <p:spPr/>
        <p:txBody>
          <a:bodyPr/>
          <a:lstStyle/>
          <a:p>
            <a:fld id="{3BBC818E-74BE-45A5-811B-174B759C3D15}" type="slidenum">
              <a:rPr lang="zh-CN" altLang="en-US" smtClean="0"/>
              <a:pPr/>
              <a:t>21</a:t>
            </a:fld>
            <a:endParaRPr lang="zh-CN" altLang="en-US"/>
          </a:p>
        </p:txBody>
      </p:sp>
    </p:spTree>
    <p:extLst>
      <p:ext uri="{BB962C8B-B14F-4D97-AF65-F5344CB8AC3E}">
        <p14:creationId xmlns:p14="http://schemas.microsoft.com/office/powerpoint/2010/main" val="325618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35" y="-18771"/>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5" name="文本框 4">
            <a:extLst>
              <a:ext uri="{FF2B5EF4-FFF2-40B4-BE49-F238E27FC236}">
                <a16:creationId xmlns:a16="http://schemas.microsoft.com/office/drawing/2014/main" id="{447AD962-2866-4F9A-981E-B0ED2EFA5144}"/>
              </a:ext>
            </a:extLst>
          </p:cNvPr>
          <p:cNvSpPr txBox="1"/>
          <p:nvPr/>
        </p:nvSpPr>
        <p:spPr>
          <a:xfrm>
            <a:off x="87483" y="1723284"/>
            <a:ext cx="3964922" cy="923330"/>
          </a:xfrm>
          <a:prstGeom prst="rect">
            <a:avLst/>
          </a:prstGeom>
          <a:noFill/>
        </p:spPr>
        <p:txBody>
          <a:bodyPr wrap="square" rtlCol="0">
            <a:spAutoFit/>
          </a:bodyPr>
          <a:lstStyle/>
          <a:p>
            <a:r>
              <a:rPr lang="zh-CN" altLang="en-US" dirty="0"/>
              <a:t>江苏经济状况最弱的苏北地区的宿迁、淮安和连云港三地区为苏大提供的学生数在所有地级市中都是最少的。</a:t>
            </a:r>
          </a:p>
        </p:txBody>
      </p:sp>
      <p:pic>
        <p:nvPicPr>
          <p:cNvPr id="11" name="图片 10">
            <a:extLst>
              <a:ext uri="{FF2B5EF4-FFF2-40B4-BE49-F238E27FC236}">
                <a16:creationId xmlns:a16="http://schemas.microsoft.com/office/drawing/2014/main" id="{F5D8107A-AD81-4B64-9009-4FA620A5225F}"/>
              </a:ext>
            </a:extLst>
          </p:cNvPr>
          <p:cNvPicPr>
            <a:picLocks noChangeAspect="1"/>
          </p:cNvPicPr>
          <p:nvPr/>
        </p:nvPicPr>
        <p:blipFill rotWithShape="1">
          <a:blip r:embed="rId6">
            <a:extLst>
              <a:ext uri="{28A0092B-C50C-407E-A947-70E740481C1C}">
                <a14:useLocalDpi xmlns:a14="http://schemas.microsoft.com/office/drawing/2010/main" val="0"/>
              </a:ext>
            </a:extLst>
          </a:blip>
          <a:srcRect l="4321" r="4072"/>
          <a:stretch/>
        </p:blipFill>
        <p:spPr>
          <a:xfrm>
            <a:off x="3888866" y="1424984"/>
            <a:ext cx="4239301" cy="4008031"/>
          </a:xfrm>
          <a:prstGeom prst="rect">
            <a:avLst/>
          </a:prstGeom>
        </p:spPr>
      </p:pic>
      <p:sp>
        <p:nvSpPr>
          <p:cNvPr id="12" name="文本框 11">
            <a:extLst>
              <a:ext uri="{FF2B5EF4-FFF2-40B4-BE49-F238E27FC236}">
                <a16:creationId xmlns:a16="http://schemas.microsoft.com/office/drawing/2014/main" id="{0D3426CF-AEB7-4807-989C-F0D0EF258C57}"/>
              </a:ext>
            </a:extLst>
          </p:cNvPr>
          <p:cNvSpPr txBox="1"/>
          <p:nvPr/>
        </p:nvSpPr>
        <p:spPr>
          <a:xfrm>
            <a:off x="4213349" y="5606485"/>
            <a:ext cx="4150736" cy="923330"/>
          </a:xfrm>
          <a:prstGeom prst="rect">
            <a:avLst/>
          </a:prstGeom>
          <a:noFill/>
        </p:spPr>
        <p:txBody>
          <a:bodyPr wrap="square" rtlCol="0">
            <a:spAutoFit/>
          </a:bodyPr>
          <a:lstStyle/>
          <a:p>
            <a:r>
              <a:rPr lang="zh-CN" altLang="en-US" dirty="0"/>
              <a:t>   贫困地区的学生只占到富裕县的三到四成左右，地理来源地不平等在省级区域与市县区域都是存在的。</a:t>
            </a:r>
          </a:p>
        </p:txBody>
      </p:sp>
      <p:sp>
        <p:nvSpPr>
          <p:cNvPr id="14" name="文本框 13">
            <a:extLst>
              <a:ext uri="{FF2B5EF4-FFF2-40B4-BE49-F238E27FC236}">
                <a16:creationId xmlns:a16="http://schemas.microsoft.com/office/drawing/2014/main" id="{E8F16EB1-2C29-45BD-9140-3E3EE467FF9B}"/>
              </a:ext>
            </a:extLst>
          </p:cNvPr>
          <p:cNvSpPr txBox="1"/>
          <p:nvPr/>
        </p:nvSpPr>
        <p:spPr>
          <a:xfrm>
            <a:off x="3821546" y="939954"/>
            <a:ext cx="6220690" cy="369332"/>
          </a:xfrm>
          <a:prstGeom prst="rect">
            <a:avLst/>
          </a:prstGeom>
          <a:noFill/>
        </p:spPr>
        <p:txBody>
          <a:bodyPr wrap="square">
            <a:spAutoFit/>
          </a:bodyPr>
          <a:lstStyle/>
          <a:p>
            <a:r>
              <a:rPr lang="zh-CN" altLang="en-US" dirty="0">
                <a:solidFill>
                  <a:srgbClr val="C00000"/>
                </a:solidFill>
              </a:rPr>
              <a:t>地理分布是中国社会重要的不平等维度</a:t>
            </a:r>
          </a:p>
        </p:txBody>
      </p:sp>
      <p:sp>
        <p:nvSpPr>
          <p:cNvPr id="7" name="文本框 6">
            <a:extLst>
              <a:ext uri="{FF2B5EF4-FFF2-40B4-BE49-F238E27FC236}">
                <a16:creationId xmlns:a16="http://schemas.microsoft.com/office/drawing/2014/main" id="{29695B7F-9AAF-4B3C-9B89-5BE7E4942793}"/>
              </a:ext>
            </a:extLst>
          </p:cNvPr>
          <p:cNvSpPr txBox="1"/>
          <p:nvPr/>
        </p:nvSpPr>
        <p:spPr>
          <a:xfrm>
            <a:off x="8728364" y="4193309"/>
            <a:ext cx="2826327" cy="646331"/>
          </a:xfrm>
          <a:prstGeom prst="rect">
            <a:avLst/>
          </a:prstGeom>
          <a:noFill/>
        </p:spPr>
        <p:txBody>
          <a:bodyPr wrap="square" rtlCol="0">
            <a:spAutoFit/>
          </a:bodyPr>
          <a:lstStyle/>
          <a:p>
            <a:r>
              <a:rPr lang="zh-CN" altLang="en-US" dirty="0"/>
              <a:t>哪怕是首都北京，不同地区的教育水平也会有差距。</a:t>
            </a:r>
          </a:p>
        </p:txBody>
      </p:sp>
      <p:cxnSp>
        <p:nvCxnSpPr>
          <p:cNvPr id="16" name="直接连接符 15">
            <a:extLst>
              <a:ext uri="{FF2B5EF4-FFF2-40B4-BE49-F238E27FC236}">
                <a16:creationId xmlns:a16="http://schemas.microsoft.com/office/drawing/2014/main" id="{A534301D-ABCD-4060-B363-47C41386E63C}"/>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EC95DAD-20DF-4068-971C-6022B0A654E0}"/>
              </a:ext>
            </a:extLst>
          </p:cNvPr>
          <p:cNvSpPr txBox="1"/>
          <p:nvPr/>
        </p:nvSpPr>
        <p:spPr>
          <a:xfrm>
            <a:off x="863826" y="106839"/>
            <a:ext cx="3621505" cy="830997"/>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改革开放</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a:p>
            <a:endParaRPr kumimoji="1" lang="zh-CN" altLang="en-US" sz="2400" b="1" dirty="0">
              <a:solidFill>
                <a:schemeClr val="tx2">
                  <a:lumMod val="75000"/>
                </a:schemeClr>
              </a:solidFill>
              <a:ea typeface="经典繁勘亭" pitchFamily="49" charset="-122"/>
            </a:endParaRPr>
          </a:p>
        </p:txBody>
      </p:sp>
      <p:sp>
        <p:nvSpPr>
          <p:cNvPr id="2" name="灯片编号占位符 1">
            <a:extLst>
              <a:ext uri="{FF2B5EF4-FFF2-40B4-BE49-F238E27FC236}">
                <a16:creationId xmlns:a16="http://schemas.microsoft.com/office/drawing/2014/main" id="{1E263BFA-7190-4A3F-9E66-161B7452559A}"/>
              </a:ext>
            </a:extLst>
          </p:cNvPr>
          <p:cNvSpPr>
            <a:spLocks noGrp="1"/>
          </p:cNvSpPr>
          <p:nvPr>
            <p:ph type="sldNum" sz="quarter" idx="12"/>
          </p:nvPr>
        </p:nvSpPr>
        <p:spPr/>
        <p:txBody>
          <a:bodyPr/>
          <a:lstStyle/>
          <a:p>
            <a:fld id="{3BBC818E-74BE-45A5-811B-174B759C3D15}" type="slidenum">
              <a:rPr lang="zh-CN" altLang="en-US" smtClean="0"/>
              <a:pPr/>
              <a:t>22</a:t>
            </a:fld>
            <a:endParaRPr lang="zh-CN" altLang="en-US"/>
          </a:p>
        </p:txBody>
      </p:sp>
      <p:pic>
        <p:nvPicPr>
          <p:cNvPr id="9" name="图片 8">
            <a:extLst>
              <a:ext uri="{FF2B5EF4-FFF2-40B4-BE49-F238E27FC236}">
                <a16:creationId xmlns:a16="http://schemas.microsoft.com/office/drawing/2014/main" id="{A5497919-DD3B-4E3F-8481-DA76D7E4691C}"/>
              </a:ext>
            </a:extLst>
          </p:cNvPr>
          <p:cNvPicPr>
            <a:picLocks noChangeAspect="1"/>
          </p:cNvPicPr>
          <p:nvPr/>
        </p:nvPicPr>
        <p:blipFill rotWithShape="1">
          <a:blip r:embed="rId7">
            <a:extLst>
              <a:ext uri="{28A0092B-C50C-407E-A947-70E740481C1C}">
                <a14:useLocalDpi xmlns:a14="http://schemas.microsoft.com/office/drawing/2010/main" val="0"/>
              </a:ext>
            </a:extLst>
          </a:blip>
          <a:srcRect l="2723" t="6304" r="3549" b="1990"/>
          <a:stretch/>
        </p:blipFill>
        <p:spPr>
          <a:xfrm>
            <a:off x="8122614" y="239770"/>
            <a:ext cx="4123782" cy="3728022"/>
          </a:xfrm>
          <a:prstGeom prst="rect">
            <a:avLst/>
          </a:prstGeom>
        </p:spPr>
      </p:pic>
      <p:pic>
        <p:nvPicPr>
          <p:cNvPr id="13" name="图片 12">
            <a:extLst>
              <a:ext uri="{FF2B5EF4-FFF2-40B4-BE49-F238E27FC236}">
                <a16:creationId xmlns:a16="http://schemas.microsoft.com/office/drawing/2014/main" id="{AE38A148-686F-49BE-B1D6-E26BEF66244A}"/>
              </a:ext>
            </a:extLst>
          </p:cNvPr>
          <p:cNvPicPr>
            <a:picLocks noChangeAspect="1"/>
          </p:cNvPicPr>
          <p:nvPr/>
        </p:nvPicPr>
        <p:blipFill rotWithShape="1">
          <a:blip r:embed="rId8">
            <a:extLst>
              <a:ext uri="{28A0092B-C50C-407E-A947-70E740481C1C}">
                <a14:useLocalDpi xmlns:a14="http://schemas.microsoft.com/office/drawing/2010/main" val="0"/>
              </a:ext>
            </a:extLst>
          </a:blip>
          <a:srcRect t="4785" r="4638"/>
          <a:stretch/>
        </p:blipFill>
        <p:spPr>
          <a:xfrm>
            <a:off x="74872" y="2805958"/>
            <a:ext cx="3826606" cy="3916232"/>
          </a:xfrm>
          <a:prstGeom prst="rect">
            <a:avLst/>
          </a:prstGeom>
        </p:spPr>
      </p:pic>
      <p:sp>
        <p:nvSpPr>
          <p:cNvPr id="6" name="椭圆 5">
            <a:extLst>
              <a:ext uri="{FF2B5EF4-FFF2-40B4-BE49-F238E27FC236}">
                <a16:creationId xmlns:a16="http://schemas.microsoft.com/office/drawing/2014/main" id="{9E5DFC1C-EC5D-421C-B65B-6B511A947D21}"/>
              </a:ext>
            </a:extLst>
          </p:cNvPr>
          <p:cNvSpPr/>
          <p:nvPr/>
        </p:nvSpPr>
        <p:spPr>
          <a:xfrm>
            <a:off x="323949" y="4232258"/>
            <a:ext cx="452582" cy="163643"/>
          </a:xfrm>
          <a:prstGeom prst="ellipse">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CB2429D-7BAF-4885-A6BC-3A6385A55E46}"/>
              </a:ext>
            </a:extLst>
          </p:cNvPr>
          <p:cNvSpPr/>
          <p:nvPr/>
        </p:nvSpPr>
        <p:spPr>
          <a:xfrm>
            <a:off x="310094" y="3980404"/>
            <a:ext cx="452582" cy="163643"/>
          </a:xfrm>
          <a:prstGeom prst="ellipse">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B0CA984-2B5F-47CF-982B-EBD018CDA395}"/>
              </a:ext>
            </a:extLst>
          </p:cNvPr>
          <p:cNvSpPr/>
          <p:nvPr/>
        </p:nvSpPr>
        <p:spPr>
          <a:xfrm>
            <a:off x="333861" y="2827026"/>
            <a:ext cx="452582" cy="163643"/>
          </a:xfrm>
          <a:prstGeom prst="ellipse">
            <a:avLst/>
          </a:prstGeom>
          <a:no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190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p:bldP spid="7" grpId="0"/>
      <p:bldP spid="17" grpId="0"/>
      <p:bldP spid="6"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898" y="2149859"/>
            <a:ext cx="1034257" cy="1305836"/>
            <a:chOff x="4289583" y="778744"/>
            <a:chExt cx="698900"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3" y="778744"/>
              <a:ext cx="698900"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肆</a:t>
              </a:r>
            </a:p>
          </p:txBody>
        </p:sp>
      </p:grpSp>
      <p:sp>
        <p:nvSpPr>
          <p:cNvPr id="46" name="文本框 10">
            <a:extLst>
              <a:ext uri="{FF2B5EF4-FFF2-40B4-BE49-F238E27FC236}">
                <a16:creationId xmlns:a16="http://schemas.microsoft.com/office/drawing/2014/main" id="{1DBDF8A6-7F70-4523-84CC-55392CDDA292}"/>
              </a:ext>
            </a:extLst>
          </p:cNvPr>
          <p:cNvSpPr txBox="1"/>
          <p:nvPr/>
        </p:nvSpPr>
        <p:spPr>
          <a:xfrm>
            <a:off x="5004872" y="3361223"/>
            <a:ext cx="4842891" cy="412934"/>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当今中国</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a:t>
            </a:r>
            <a:r>
              <a:rPr lang="en-US" altLang="zh-CN"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2000</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年至今）</a:t>
            </a:r>
            <a:endParaRPr lang="zh-CN" altLang="en-US" sz="28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
        <p:nvSpPr>
          <p:cNvPr id="15" name="文本框 14">
            <a:extLst>
              <a:ext uri="{FF2B5EF4-FFF2-40B4-BE49-F238E27FC236}">
                <a16:creationId xmlns:a16="http://schemas.microsoft.com/office/drawing/2014/main" id="{B9C08361-AB4B-4410-B07A-BB1BBF7BB2F4}"/>
              </a:ext>
            </a:extLst>
          </p:cNvPr>
          <p:cNvSpPr txBox="1"/>
          <p:nvPr/>
        </p:nvSpPr>
        <p:spPr>
          <a:xfrm>
            <a:off x="2275562" y="3830946"/>
            <a:ext cx="7572201" cy="646331"/>
          </a:xfrm>
          <a:prstGeom prst="rect">
            <a:avLst/>
          </a:prstGeom>
          <a:noFill/>
        </p:spPr>
        <p:txBody>
          <a:bodyPr wrap="square" rtlCol="0">
            <a:spAutoFit/>
          </a:bodyPr>
          <a:lstStyle/>
          <a:p>
            <a:pPr indent="457200"/>
            <a:r>
              <a:rPr lang="zh-CN" altLang="en-US" dirty="0">
                <a:solidFill>
                  <a:srgbClr val="333F50"/>
                </a:solidFill>
                <a:latin typeface="新宋体" panose="02010609030101010101" pitchFamily="49" charset="-122"/>
                <a:ea typeface="新宋体" panose="02010609030101010101" pitchFamily="49" charset="-122"/>
              </a:rPr>
              <a:t>现在的中国，性别对受教育资格的影响越来越小，少数民族教育普及稳步推行，地理位置、家庭背景、来源中学对教育情况的影响尤为显著。</a:t>
            </a:r>
          </a:p>
        </p:txBody>
      </p:sp>
      <p:sp>
        <p:nvSpPr>
          <p:cNvPr id="2" name="灯片编号占位符 1">
            <a:extLst>
              <a:ext uri="{FF2B5EF4-FFF2-40B4-BE49-F238E27FC236}">
                <a16:creationId xmlns:a16="http://schemas.microsoft.com/office/drawing/2014/main" id="{45155C61-965C-4FA5-BDAF-400795418954}"/>
              </a:ext>
            </a:extLst>
          </p:cNvPr>
          <p:cNvSpPr>
            <a:spLocks noGrp="1"/>
          </p:cNvSpPr>
          <p:nvPr>
            <p:ph type="sldNum" sz="quarter" idx="12"/>
          </p:nvPr>
        </p:nvSpPr>
        <p:spPr/>
        <p:txBody>
          <a:bodyPr/>
          <a:lstStyle/>
          <a:p>
            <a:fld id="{3BBC818E-74BE-45A5-811B-174B759C3D15}" type="slidenum">
              <a:rPr lang="zh-CN" altLang="en-US" smtClean="0"/>
              <a:pPr/>
              <a:t>23</a:t>
            </a:fld>
            <a:endParaRPr lang="zh-CN" altLang="en-US"/>
          </a:p>
        </p:txBody>
      </p:sp>
    </p:spTree>
    <p:extLst>
      <p:ext uri="{BB962C8B-B14F-4D97-AF65-F5344CB8AC3E}">
        <p14:creationId xmlns:p14="http://schemas.microsoft.com/office/powerpoint/2010/main" val="31953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877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9" name="图片 8">
            <a:extLst>
              <a:ext uri="{FF2B5EF4-FFF2-40B4-BE49-F238E27FC236}">
                <a16:creationId xmlns:a16="http://schemas.microsoft.com/office/drawing/2014/main" id="{2CBCDFAD-6BFC-4A93-AB53-C8FD96F7D726}"/>
              </a:ext>
            </a:extLst>
          </p:cNvPr>
          <p:cNvPicPr>
            <a:picLocks noChangeAspect="1"/>
          </p:cNvPicPr>
          <p:nvPr/>
        </p:nvPicPr>
        <p:blipFill rotWithShape="1">
          <a:blip r:embed="rId6">
            <a:extLst>
              <a:ext uri="{28A0092B-C50C-407E-A947-70E740481C1C}">
                <a14:useLocalDpi xmlns:a14="http://schemas.microsoft.com/office/drawing/2010/main" val="0"/>
              </a:ext>
            </a:extLst>
          </a:blip>
          <a:srcRect b="1990"/>
          <a:stretch/>
        </p:blipFill>
        <p:spPr>
          <a:xfrm>
            <a:off x="4878727" y="127465"/>
            <a:ext cx="6293993" cy="6661756"/>
          </a:xfrm>
          <a:prstGeom prst="rect">
            <a:avLst/>
          </a:prstGeom>
        </p:spPr>
      </p:pic>
      <p:sp>
        <p:nvSpPr>
          <p:cNvPr id="4" name="文本框 3">
            <a:extLst>
              <a:ext uri="{FF2B5EF4-FFF2-40B4-BE49-F238E27FC236}">
                <a16:creationId xmlns:a16="http://schemas.microsoft.com/office/drawing/2014/main" id="{4B1860E6-25D2-4ED2-9250-20EE935023E7}"/>
              </a:ext>
            </a:extLst>
          </p:cNvPr>
          <p:cNvSpPr txBox="1"/>
          <p:nvPr/>
        </p:nvSpPr>
        <p:spPr>
          <a:xfrm>
            <a:off x="868008" y="2389942"/>
            <a:ext cx="3528686" cy="2308324"/>
          </a:xfrm>
          <a:prstGeom prst="rect">
            <a:avLst/>
          </a:prstGeom>
          <a:noFill/>
        </p:spPr>
        <p:txBody>
          <a:bodyPr wrap="square" rtlCol="0">
            <a:spAutoFit/>
          </a:bodyPr>
          <a:lstStyle/>
          <a:p>
            <a:r>
              <a:rPr lang="zh-CN" altLang="en-US" dirty="0"/>
              <a:t>      相较于第五次人口普查时西南地区和华中地区受教育人口所占比重的巨大差异，第六次人口普查时差距明显减少，我们可以有理由地判断出进入新时期以来尽管本科率各地差异明显，但是整个受教育机会中西部地区相较于以前情况更好</a:t>
            </a:r>
          </a:p>
        </p:txBody>
      </p:sp>
      <p:cxnSp>
        <p:nvCxnSpPr>
          <p:cNvPr id="10" name="直接连接符 9">
            <a:extLst>
              <a:ext uri="{FF2B5EF4-FFF2-40B4-BE49-F238E27FC236}">
                <a16:creationId xmlns:a16="http://schemas.microsoft.com/office/drawing/2014/main" id="{96F82EA1-EAF0-4506-9973-7A7074C58729}"/>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F94C34E-7121-4A7E-BEED-34E385BA8BF1}"/>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当代中国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p:txBody>
      </p:sp>
      <p:sp>
        <p:nvSpPr>
          <p:cNvPr id="2" name="灯片编号占位符 1">
            <a:extLst>
              <a:ext uri="{FF2B5EF4-FFF2-40B4-BE49-F238E27FC236}">
                <a16:creationId xmlns:a16="http://schemas.microsoft.com/office/drawing/2014/main" id="{D91DE169-34F2-414F-BE23-284F1A81E789}"/>
              </a:ext>
            </a:extLst>
          </p:cNvPr>
          <p:cNvSpPr>
            <a:spLocks noGrp="1"/>
          </p:cNvSpPr>
          <p:nvPr>
            <p:ph type="sldNum" sz="quarter" idx="12"/>
          </p:nvPr>
        </p:nvSpPr>
        <p:spPr/>
        <p:txBody>
          <a:bodyPr/>
          <a:lstStyle/>
          <a:p>
            <a:fld id="{3BBC818E-74BE-45A5-811B-174B759C3D15}" type="slidenum">
              <a:rPr lang="zh-CN" altLang="en-US" smtClean="0"/>
              <a:pPr/>
              <a:t>24</a:t>
            </a:fld>
            <a:endParaRPr lang="zh-CN" altLang="en-US"/>
          </a:p>
        </p:txBody>
      </p:sp>
    </p:spTree>
    <p:extLst>
      <p:ext uri="{BB962C8B-B14F-4D97-AF65-F5344CB8AC3E}">
        <p14:creationId xmlns:p14="http://schemas.microsoft.com/office/powerpoint/2010/main" val="4511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80841" y="98459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4" name="图片 3">
            <a:extLst>
              <a:ext uri="{FF2B5EF4-FFF2-40B4-BE49-F238E27FC236}">
                <a16:creationId xmlns:a16="http://schemas.microsoft.com/office/drawing/2014/main" id="{C36EE826-83AA-4EE0-82E4-F6A136E54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427" y="1153289"/>
            <a:ext cx="5752283" cy="5274657"/>
          </a:xfrm>
          <a:prstGeom prst="rect">
            <a:avLst/>
          </a:prstGeom>
        </p:spPr>
      </p:pic>
      <p:sp>
        <p:nvSpPr>
          <p:cNvPr id="3" name="文本框 2">
            <a:extLst>
              <a:ext uri="{FF2B5EF4-FFF2-40B4-BE49-F238E27FC236}">
                <a16:creationId xmlns:a16="http://schemas.microsoft.com/office/drawing/2014/main" id="{10DF8A06-5423-411F-9A80-05DA2921A9C7}"/>
              </a:ext>
            </a:extLst>
          </p:cNvPr>
          <p:cNvSpPr txBox="1"/>
          <p:nvPr/>
        </p:nvSpPr>
        <p:spPr>
          <a:xfrm>
            <a:off x="6400800" y="1607216"/>
            <a:ext cx="4482353" cy="1477328"/>
          </a:xfrm>
          <a:prstGeom prst="rect">
            <a:avLst/>
          </a:prstGeom>
          <a:noFill/>
        </p:spPr>
        <p:txBody>
          <a:bodyPr wrap="square" rtlCol="0">
            <a:spAutoFit/>
          </a:bodyPr>
          <a:lstStyle/>
          <a:p>
            <a:r>
              <a:rPr lang="zh-CN" altLang="en-US" dirty="0">
                <a:solidFill>
                  <a:srgbClr val="C00000"/>
                </a:solidFill>
              </a:rPr>
              <a:t>    不同省份</a:t>
            </a:r>
            <a:r>
              <a:rPr lang="zh-CN" altLang="en-US" dirty="0"/>
              <a:t>之间高考</a:t>
            </a:r>
            <a:r>
              <a:rPr lang="zh-CN" altLang="en-US" dirty="0">
                <a:highlight>
                  <a:srgbClr val="FFFF00"/>
                </a:highlight>
              </a:rPr>
              <a:t>考取本科难度</a:t>
            </a:r>
            <a:r>
              <a:rPr lang="zh-CN" altLang="en-US" dirty="0"/>
              <a:t>差别大，升学压力差别巨大，东部各省份一本率明显高于中西部省份</a:t>
            </a:r>
            <a:endParaRPr lang="en-US" altLang="zh-CN" dirty="0"/>
          </a:p>
          <a:p>
            <a:r>
              <a:rPr lang="en-US" altLang="zh-CN" dirty="0"/>
              <a:t>    </a:t>
            </a:r>
            <a:r>
              <a:rPr lang="zh-CN" altLang="en-US" dirty="0"/>
              <a:t>不同省份之间</a:t>
            </a:r>
            <a:r>
              <a:rPr lang="zh-CN" altLang="en-US" dirty="0">
                <a:highlight>
                  <a:srgbClr val="FFFF00"/>
                </a:highlight>
              </a:rPr>
              <a:t>高校数量</a:t>
            </a:r>
            <a:r>
              <a:rPr lang="zh-CN" altLang="en-US" dirty="0"/>
              <a:t>差异巨大，并且双一流高校更多的分布在东部地区</a:t>
            </a:r>
          </a:p>
        </p:txBody>
      </p:sp>
      <p:pic>
        <p:nvPicPr>
          <p:cNvPr id="5" name="图片 4">
            <a:extLst>
              <a:ext uri="{FF2B5EF4-FFF2-40B4-BE49-F238E27FC236}">
                <a16:creationId xmlns:a16="http://schemas.microsoft.com/office/drawing/2014/main" id="{D9F340BB-2B88-4318-861B-319A8E4FD088}"/>
              </a:ext>
            </a:extLst>
          </p:cNvPr>
          <p:cNvPicPr>
            <a:picLocks noChangeAspect="1"/>
          </p:cNvPicPr>
          <p:nvPr/>
        </p:nvPicPr>
        <p:blipFill>
          <a:blip r:embed="rId7"/>
          <a:stretch>
            <a:fillRect/>
          </a:stretch>
        </p:blipFill>
        <p:spPr>
          <a:xfrm>
            <a:off x="6209093" y="3300027"/>
            <a:ext cx="6096000" cy="3152775"/>
          </a:xfrm>
          <a:prstGeom prst="rect">
            <a:avLst/>
          </a:prstGeom>
        </p:spPr>
      </p:pic>
      <p:cxnSp>
        <p:nvCxnSpPr>
          <p:cNvPr id="11" name="直接连接符 10">
            <a:extLst>
              <a:ext uri="{FF2B5EF4-FFF2-40B4-BE49-F238E27FC236}">
                <a16:creationId xmlns:a16="http://schemas.microsoft.com/office/drawing/2014/main" id="{9AFC8B49-AD22-49FB-9C91-6308ACC7C228}"/>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176D00D-AA21-4B7D-8BC6-008C20704B2F}"/>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当代中国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p:txBody>
      </p:sp>
      <p:sp>
        <p:nvSpPr>
          <p:cNvPr id="2" name="灯片编号占位符 1">
            <a:extLst>
              <a:ext uri="{FF2B5EF4-FFF2-40B4-BE49-F238E27FC236}">
                <a16:creationId xmlns:a16="http://schemas.microsoft.com/office/drawing/2014/main" id="{93282B3D-FC5E-4160-B151-1639A271234A}"/>
              </a:ext>
            </a:extLst>
          </p:cNvPr>
          <p:cNvSpPr>
            <a:spLocks noGrp="1"/>
          </p:cNvSpPr>
          <p:nvPr>
            <p:ph type="sldNum" sz="quarter" idx="12"/>
          </p:nvPr>
        </p:nvSpPr>
        <p:spPr/>
        <p:txBody>
          <a:bodyPr/>
          <a:lstStyle/>
          <a:p>
            <a:fld id="{3BBC818E-74BE-45A5-811B-174B759C3D15}" type="slidenum">
              <a:rPr lang="zh-CN" altLang="en-US" smtClean="0"/>
              <a:pPr/>
              <a:t>25</a:t>
            </a:fld>
            <a:endParaRPr lang="zh-CN" altLang="en-US"/>
          </a:p>
        </p:txBody>
      </p:sp>
    </p:spTree>
    <p:extLst>
      <p:ext uri="{BB962C8B-B14F-4D97-AF65-F5344CB8AC3E}">
        <p14:creationId xmlns:p14="http://schemas.microsoft.com/office/powerpoint/2010/main" val="23831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2" name="文本框 1">
            <a:extLst>
              <a:ext uri="{FF2B5EF4-FFF2-40B4-BE49-F238E27FC236}">
                <a16:creationId xmlns:a16="http://schemas.microsoft.com/office/drawing/2014/main" id="{5326B70B-E94B-42D4-AD61-376D3CAC85C5}"/>
              </a:ext>
            </a:extLst>
          </p:cNvPr>
          <p:cNvSpPr txBox="1"/>
          <p:nvPr/>
        </p:nvSpPr>
        <p:spPr>
          <a:xfrm>
            <a:off x="882951" y="755006"/>
            <a:ext cx="5493812" cy="369332"/>
          </a:xfrm>
          <a:prstGeom prst="rect">
            <a:avLst/>
          </a:prstGeom>
          <a:noFill/>
        </p:spPr>
        <p:txBody>
          <a:bodyPr wrap="none" rtlCol="0">
            <a:spAutoFit/>
          </a:bodyPr>
          <a:lstStyle/>
          <a:p>
            <a:r>
              <a:rPr lang="zh-CN" altLang="en-US" dirty="0"/>
              <a:t>地区差异</a:t>
            </a:r>
            <a:r>
              <a:rPr lang="zh-CN" altLang="en-US" dirty="0">
                <a:sym typeface="Wingdings" panose="05000000000000000000" pitchFamily="2" charset="2"/>
              </a:rPr>
              <a:t>：（</a:t>
            </a:r>
            <a:r>
              <a:rPr lang="zh-CN" altLang="en-US" dirty="0">
                <a:solidFill>
                  <a:srgbClr val="C00000"/>
                </a:solidFill>
                <a:sym typeface="Wingdings" panose="05000000000000000000" pitchFamily="2" charset="2"/>
              </a:rPr>
              <a:t>同一省份不同地区</a:t>
            </a:r>
            <a:r>
              <a:rPr lang="zh-CN" altLang="en-US" dirty="0">
                <a:sym typeface="Wingdings" panose="05000000000000000000" pitchFamily="2" charset="2"/>
              </a:rPr>
              <a:t>之间差异逐渐增大）</a:t>
            </a:r>
            <a:endParaRPr lang="zh-CN" altLang="en-US" dirty="0"/>
          </a:p>
        </p:txBody>
      </p:sp>
      <p:pic>
        <p:nvPicPr>
          <p:cNvPr id="4" name="图片 3">
            <a:extLst>
              <a:ext uri="{FF2B5EF4-FFF2-40B4-BE49-F238E27FC236}">
                <a16:creationId xmlns:a16="http://schemas.microsoft.com/office/drawing/2014/main" id="{125C4FDC-25EB-4E83-B401-A9F3DC0A1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758" y="1332946"/>
            <a:ext cx="5345077" cy="5285065"/>
          </a:xfrm>
          <a:prstGeom prst="rect">
            <a:avLst/>
          </a:prstGeom>
        </p:spPr>
      </p:pic>
      <p:pic>
        <p:nvPicPr>
          <p:cNvPr id="6" name="图片 5">
            <a:extLst>
              <a:ext uri="{FF2B5EF4-FFF2-40B4-BE49-F238E27FC236}">
                <a16:creationId xmlns:a16="http://schemas.microsoft.com/office/drawing/2014/main" id="{9BDB7880-5D26-404E-AB83-8CB3D6CB2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2868" y="1550711"/>
            <a:ext cx="6105525" cy="5067300"/>
          </a:xfrm>
          <a:prstGeom prst="rect">
            <a:avLst/>
          </a:prstGeom>
        </p:spPr>
      </p:pic>
      <p:sp>
        <p:nvSpPr>
          <p:cNvPr id="3" name="文本框 2">
            <a:extLst>
              <a:ext uri="{FF2B5EF4-FFF2-40B4-BE49-F238E27FC236}">
                <a16:creationId xmlns:a16="http://schemas.microsoft.com/office/drawing/2014/main" id="{867D8EDC-42A2-42C8-98C8-55E6FB21E041}"/>
              </a:ext>
            </a:extLst>
          </p:cNvPr>
          <p:cNvSpPr txBox="1"/>
          <p:nvPr/>
        </p:nvSpPr>
        <p:spPr>
          <a:xfrm>
            <a:off x="6857434" y="517892"/>
            <a:ext cx="4240872" cy="923330"/>
          </a:xfrm>
          <a:prstGeom prst="rect">
            <a:avLst/>
          </a:prstGeom>
          <a:noFill/>
        </p:spPr>
        <p:txBody>
          <a:bodyPr wrap="square" rtlCol="0">
            <a:spAutoFit/>
          </a:bodyPr>
          <a:lstStyle/>
          <a:p>
            <a:r>
              <a:rPr lang="zh-CN" altLang="en-US" dirty="0"/>
              <a:t>以四川省为例，全省本科率排名前十地学校均位于成都市，而排名靠后地学校其他地级市数量明显增加</a:t>
            </a:r>
          </a:p>
        </p:txBody>
      </p:sp>
      <p:cxnSp>
        <p:nvCxnSpPr>
          <p:cNvPr id="11" name="直接连接符 10">
            <a:extLst>
              <a:ext uri="{FF2B5EF4-FFF2-40B4-BE49-F238E27FC236}">
                <a16:creationId xmlns:a16="http://schemas.microsoft.com/office/drawing/2014/main" id="{A1D8C814-56DF-4B93-BD66-368629FAEA10}"/>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BB2459F-7D76-4A24-AE40-CB782E543EC9}"/>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当代中国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p:txBody>
      </p:sp>
      <p:sp>
        <p:nvSpPr>
          <p:cNvPr id="5" name="灯片编号占位符 4">
            <a:extLst>
              <a:ext uri="{FF2B5EF4-FFF2-40B4-BE49-F238E27FC236}">
                <a16:creationId xmlns:a16="http://schemas.microsoft.com/office/drawing/2014/main" id="{C738B519-281D-42B5-9969-7C9F2084D8F8}"/>
              </a:ext>
            </a:extLst>
          </p:cNvPr>
          <p:cNvSpPr>
            <a:spLocks noGrp="1"/>
          </p:cNvSpPr>
          <p:nvPr>
            <p:ph type="sldNum" sz="quarter" idx="12"/>
          </p:nvPr>
        </p:nvSpPr>
        <p:spPr/>
        <p:txBody>
          <a:bodyPr/>
          <a:lstStyle/>
          <a:p>
            <a:fld id="{3BBC818E-74BE-45A5-811B-174B759C3D15}" type="slidenum">
              <a:rPr lang="zh-CN" altLang="en-US" smtClean="0"/>
              <a:pPr/>
              <a:t>26</a:t>
            </a:fld>
            <a:endParaRPr lang="zh-CN" altLang="en-US"/>
          </a:p>
        </p:txBody>
      </p:sp>
    </p:spTree>
    <p:extLst>
      <p:ext uri="{BB962C8B-B14F-4D97-AF65-F5344CB8AC3E}">
        <p14:creationId xmlns:p14="http://schemas.microsoft.com/office/powerpoint/2010/main" val="164339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280900" cy="685800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3" name="文本框 2">
            <a:extLst>
              <a:ext uri="{FF2B5EF4-FFF2-40B4-BE49-F238E27FC236}">
                <a16:creationId xmlns:a16="http://schemas.microsoft.com/office/drawing/2014/main" id="{70370AFD-ACB0-4448-9510-561D64933391}"/>
              </a:ext>
            </a:extLst>
          </p:cNvPr>
          <p:cNvSpPr txBox="1"/>
          <p:nvPr/>
        </p:nvSpPr>
        <p:spPr>
          <a:xfrm>
            <a:off x="1030614" y="761311"/>
            <a:ext cx="2645459" cy="369332"/>
          </a:xfrm>
          <a:prstGeom prst="rect">
            <a:avLst/>
          </a:prstGeom>
          <a:noFill/>
        </p:spPr>
        <p:txBody>
          <a:bodyPr wrap="square" rtlCol="0">
            <a:spAutoFit/>
          </a:bodyPr>
          <a:lstStyle/>
          <a:p>
            <a:r>
              <a:rPr lang="zh-CN" altLang="en-US" dirty="0">
                <a:solidFill>
                  <a:srgbClr val="C00000"/>
                </a:solidFill>
              </a:rPr>
              <a:t>同一城市不同区县</a:t>
            </a:r>
            <a:r>
              <a:rPr lang="zh-CN" altLang="en-US" dirty="0"/>
              <a:t>：</a:t>
            </a:r>
          </a:p>
        </p:txBody>
      </p:sp>
      <p:pic>
        <p:nvPicPr>
          <p:cNvPr id="7" name="图片 6">
            <a:extLst>
              <a:ext uri="{FF2B5EF4-FFF2-40B4-BE49-F238E27FC236}">
                <a16:creationId xmlns:a16="http://schemas.microsoft.com/office/drawing/2014/main" id="{9E40D855-43E7-4CD6-BA77-55697BD851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66" y="1153289"/>
            <a:ext cx="4965270" cy="5506324"/>
          </a:xfrm>
          <a:prstGeom prst="rect">
            <a:avLst/>
          </a:prstGeom>
        </p:spPr>
      </p:pic>
      <p:pic>
        <p:nvPicPr>
          <p:cNvPr id="9" name="图片 8">
            <a:extLst>
              <a:ext uri="{FF2B5EF4-FFF2-40B4-BE49-F238E27FC236}">
                <a16:creationId xmlns:a16="http://schemas.microsoft.com/office/drawing/2014/main" id="{4B10BD85-BEF2-4BAC-A624-5BDACAE83C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8949" y="1235194"/>
            <a:ext cx="5131731" cy="5451631"/>
          </a:xfrm>
          <a:prstGeom prst="rect">
            <a:avLst/>
          </a:prstGeom>
        </p:spPr>
      </p:pic>
      <p:sp>
        <p:nvSpPr>
          <p:cNvPr id="2" name="文本框 1">
            <a:extLst>
              <a:ext uri="{FF2B5EF4-FFF2-40B4-BE49-F238E27FC236}">
                <a16:creationId xmlns:a16="http://schemas.microsoft.com/office/drawing/2014/main" id="{9B3483BB-8106-4B65-BF68-387F20E0F11A}"/>
              </a:ext>
            </a:extLst>
          </p:cNvPr>
          <p:cNvSpPr txBox="1"/>
          <p:nvPr/>
        </p:nvSpPr>
        <p:spPr>
          <a:xfrm>
            <a:off x="5217439" y="836971"/>
            <a:ext cx="6498895" cy="369332"/>
          </a:xfrm>
          <a:prstGeom prst="rect">
            <a:avLst/>
          </a:prstGeom>
          <a:noFill/>
        </p:spPr>
        <p:txBody>
          <a:bodyPr wrap="none" rtlCol="0">
            <a:spAutoFit/>
          </a:bodyPr>
          <a:lstStyle/>
          <a:p>
            <a:r>
              <a:rPr lang="zh-CN" altLang="en-US" dirty="0"/>
              <a:t>     以江苏省苏州市为例，同一城市各个学校本科率差异巨大</a:t>
            </a:r>
            <a:endParaRPr lang="en-US" altLang="zh-CN" dirty="0"/>
          </a:p>
        </p:txBody>
      </p:sp>
      <p:cxnSp>
        <p:nvCxnSpPr>
          <p:cNvPr id="11" name="直接连接符 10">
            <a:extLst>
              <a:ext uri="{FF2B5EF4-FFF2-40B4-BE49-F238E27FC236}">
                <a16:creationId xmlns:a16="http://schemas.microsoft.com/office/drawing/2014/main" id="{4A315B5C-263C-4023-B0D4-DE40E726C744}"/>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914AB65-97AA-48C9-A972-168E7EECC99C}"/>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当代中国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地理位置</a:t>
            </a:r>
          </a:p>
        </p:txBody>
      </p:sp>
      <p:sp>
        <p:nvSpPr>
          <p:cNvPr id="4" name="灯片编号占位符 3">
            <a:extLst>
              <a:ext uri="{FF2B5EF4-FFF2-40B4-BE49-F238E27FC236}">
                <a16:creationId xmlns:a16="http://schemas.microsoft.com/office/drawing/2014/main" id="{88546D80-6378-4175-9A89-31F9F3FA26A1}"/>
              </a:ext>
            </a:extLst>
          </p:cNvPr>
          <p:cNvSpPr>
            <a:spLocks noGrp="1"/>
          </p:cNvSpPr>
          <p:nvPr>
            <p:ph type="sldNum" sz="quarter" idx="12"/>
          </p:nvPr>
        </p:nvSpPr>
        <p:spPr/>
        <p:txBody>
          <a:bodyPr/>
          <a:lstStyle/>
          <a:p>
            <a:fld id="{3BBC818E-74BE-45A5-811B-174B759C3D15}" type="slidenum">
              <a:rPr lang="zh-CN" altLang="en-US" smtClean="0"/>
              <a:pPr/>
              <a:t>27</a:t>
            </a:fld>
            <a:endParaRPr lang="zh-CN" altLang="en-US"/>
          </a:p>
        </p:txBody>
      </p:sp>
    </p:spTree>
    <p:extLst>
      <p:ext uri="{BB962C8B-B14F-4D97-AF65-F5344CB8AC3E}">
        <p14:creationId xmlns:p14="http://schemas.microsoft.com/office/powerpoint/2010/main" val="376399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011256" y="461108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617867" y="32496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7" name="文本框 6">
            <a:extLst>
              <a:ext uri="{FF2B5EF4-FFF2-40B4-BE49-F238E27FC236}">
                <a16:creationId xmlns:a16="http://schemas.microsoft.com/office/drawing/2014/main" id="{860F1323-85F3-4CDF-B234-17878BF5DBCC}"/>
              </a:ext>
            </a:extLst>
          </p:cNvPr>
          <p:cNvSpPr txBox="1"/>
          <p:nvPr/>
        </p:nvSpPr>
        <p:spPr>
          <a:xfrm>
            <a:off x="3303911" y="5562586"/>
            <a:ext cx="2542708" cy="1200329"/>
          </a:xfrm>
          <a:prstGeom prst="rect">
            <a:avLst/>
          </a:prstGeom>
          <a:noFill/>
        </p:spPr>
        <p:txBody>
          <a:bodyPr wrap="square" rtlCol="0">
            <a:spAutoFit/>
          </a:bodyPr>
          <a:lstStyle/>
          <a:p>
            <a:r>
              <a:rPr lang="zh-CN" altLang="en-US" dirty="0"/>
              <a:t>近几年，我们可以看出家庭背景，地区与不同高校几个因素的共同作用更加复杂。</a:t>
            </a:r>
          </a:p>
        </p:txBody>
      </p:sp>
      <p:pic>
        <p:nvPicPr>
          <p:cNvPr id="24" name="图片 23">
            <a:extLst>
              <a:ext uri="{FF2B5EF4-FFF2-40B4-BE49-F238E27FC236}">
                <a16:creationId xmlns:a16="http://schemas.microsoft.com/office/drawing/2014/main" id="{9CB04587-275E-4A77-A0B7-96F927DD2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70" y="1656694"/>
            <a:ext cx="3034173" cy="2329462"/>
          </a:xfrm>
          <a:prstGeom prst="rect">
            <a:avLst/>
          </a:prstGeom>
        </p:spPr>
      </p:pic>
      <p:pic>
        <p:nvPicPr>
          <p:cNvPr id="26" name="图片 25">
            <a:extLst>
              <a:ext uri="{FF2B5EF4-FFF2-40B4-BE49-F238E27FC236}">
                <a16:creationId xmlns:a16="http://schemas.microsoft.com/office/drawing/2014/main" id="{EA19E94E-B442-45B7-9D47-2663A83B7B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81" y="3974898"/>
            <a:ext cx="3002944" cy="2329461"/>
          </a:xfrm>
          <a:prstGeom prst="rect">
            <a:avLst/>
          </a:prstGeom>
        </p:spPr>
      </p:pic>
      <p:pic>
        <p:nvPicPr>
          <p:cNvPr id="30" name="图片 29">
            <a:extLst>
              <a:ext uri="{FF2B5EF4-FFF2-40B4-BE49-F238E27FC236}">
                <a16:creationId xmlns:a16="http://schemas.microsoft.com/office/drawing/2014/main" id="{A9C52CBE-474E-4538-B001-5C551CE88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7597" y="857917"/>
            <a:ext cx="3019614" cy="2348153"/>
          </a:xfrm>
          <a:prstGeom prst="rect">
            <a:avLst/>
          </a:prstGeom>
        </p:spPr>
      </p:pic>
      <p:pic>
        <p:nvPicPr>
          <p:cNvPr id="32" name="图片 31">
            <a:extLst>
              <a:ext uri="{FF2B5EF4-FFF2-40B4-BE49-F238E27FC236}">
                <a16:creationId xmlns:a16="http://schemas.microsoft.com/office/drawing/2014/main" id="{F6247F9E-680E-43BF-927D-5CA6FBFFBA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4167" y="3177689"/>
            <a:ext cx="2997153" cy="2300686"/>
          </a:xfrm>
          <a:prstGeom prst="rect">
            <a:avLst/>
          </a:prstGeom>
        </p:spPr>
      </p:pic>
      <p:pic>
        <p:nvPicPr>
          <p:cNvPr id="34" name="图片 33">
            <a:extLst>
              <a:ext uri="{FF2B5EF4-FFF2-40B4-BE49-F238E27FC236}">
                <a16:creationId xmlns:a16="http://schemas.microsoft.com/office/drawing/2014/main" id="{F3AD4112-20F7-47B5-8F0B-29DBD19DF7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991" y="1644975"/>
            <a:ext cx="3219176" cy="2520276"/>
          </a:xfrm>
          <a:prstGeom prst="rect">
            <a:avLst/>
          </a:prstGeom>
        </p:spPr>
      </p:pic>
      <p:pic>
        <p:nvPicPr>
          <p:cNvPr id="36" name="图片 35">
            <a:extLst>
              <a:ext uri="{FF2B5EF4-FFF2-40B4-BE49-F238E27FC236}">
                <a16:creationId xmlns:a16="http://schemas.microsoft.com/office/drawing/2014/main" id="{3233C05D-291B-4159-923A-44E508CBB3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5799" y="4198304"/>
            <a:ext cx="3232138" cy="2490547"/>
          </a:xfrm>
          <a:prstGeom prst="rect">
            <a:avLst/>
          </a:prstGeom>
        </p:spPr>
      </p:pic>
      <p:pic>
        <p:nvPicPr>
          <p:cNvPr id="38" name="图片 37">
            <a:extLst>
              <a:ext uri="{FF2B5EF4-FFF2-40B4-BE49-F238E27FC236}">
                <a16:creationId xmlns:a16="http://schemas.microsoft.com/office/drawing/2014/main" id="{8A2C750B-1BF0-4C59-8E90-397E135B3A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1293" y="999848"/>
            <a:ext cx="2974527" cy="2410392"/>
          </a:xfrm>
          <a:prstGeom prst="rect">
            <a:avLst/>
          </a:prstGeom>
        </p:spPr>
      </p:pic>
      <p:pic>
        <p:nvPicPr>
          <p:cNvPr id="40" name="图片 39">
            <a:extLst>
              <a:ext uri="{FF2B5EF4-FFF2-40B4-BE49-F238E27FC236}">
                <a16:creationId xmlns:a16="http://schemas.microsoft.com/office/drawing/2014/main" id="{8327FFBF-AD78-4DA4-8CA6-FB7AE8295E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26713" y="3368106"/>
            <a:ext cx="3048615" cy="2312604"/>
          </a:xfrm>
          <a:prstGeom prst="rect">
            <a:avLst/>
          </a:prstGeom>
        </p:spPr>
      </p:pic>
      <p:cxnSp>
        <p:nvCxnSpPr>
          <p:cNvPr id="46" name="直接连接符 45">
            <a:extLst>
              <a:ext uri="{FF2B5EF4-FFF2-40B4-BE49-F238E27FC236}">
                <a16:creationId xmlns:a16="http://schemas.microsoft.com/office/drawing/2014/main" id="{D970996C-CB43-4468-AE3D-4F1A5FD2F12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31A0F45-F590-4D1E-95C7-4F0FEA65B03C}"/>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当今中国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41" name="文本框 40">
            <a:extLst>
              <a:ext uri="{FF2B5EF4-FFF2-40B4-BE49-F238E27FC236}">
                <a16:creationId xmlns:a16="http://schemas.microsoft.com/office/drawing/2014/main" id="{85369671-FA4A-4DF6-81B8-75DFEC8AAC10}"/>
              </a:ext>
            </a:extLst>
          </p:cNvPr>
          <p:cNvSpPr txBox="1"/>
          <p:nvPr/>
        </p:nvSpPr>
        <p:spPr>
          <a:xfrm>
            <a:off x="10122875" y="558798"/>
            <a:ext cx="1256289" cy="369332"/>
          </a:xfrm>
          <a:prstGeom prst="rect">
            <a:avLst/>
          </a:prstGeom>
          <a:noFill/>
        </p:spPr>
        <p:txBody>
          <a:bodyPr wrap="square" rtlCol="0">
            <a:spAutoFit/>
          </a:bodyPr>
          <a:lstStyle/>
          <a:p>
            <a:r>
              <a:rPr lang="zh-CN" altLang="en-US" dirty="0"/>
              <a:t>技术人员</a:t>
            </a:r>
          </a:p>
        </p:txBody>
      </p:sp>
      <p:sp>
        <p:nvSpPr>
          <p:cNvPr id="50" name="文本框 49">
            <a:extLst>
              <a:ext uri="{FF2B5EF4-FFF2-40B4-BE49-F238E27FC236}">
                <a16:creationId xmlns:a16="http://schemas.microsoft.com/office/drawing/2014/main" id="{B473196A-7F5F-43AB-831F-D6C5DFF92A13}"/>
              </a:ext>
            </a:extLst>
          </p:cNvPr>
          <p:cNvSpPr txBox="1"/>
          <p:nvPr/>
        </p:nvSpPr>
        <p:spPr>
          <a:xfrm>
            <a:off x="1122195" y="1247432"/>
            <a:ext cx="818757" cy="369332"/>
          </a:xfrm>
          <a:prstGeom prst="rect">
            <a:avLst/>
          </a:prstGeom>
          <a:noFill/>
        </p:spPr>
        <p:txBody>
          <a:bodyPr wrap="square">
            <a:spAutoFit/>
          </a:bodyPr>
          <a:lstStyle/>
          <a:p>
            <a:r>
              <a:rPr lang="zh-CN" altLang="en-US" dirty="0"/>
              <a:t>农民</a:t>
            </a:r>
          </a:p>
        </p:txBody>
      </p:sp>
      <p:sp>
        <p:nvSpPr>
          <p:cNvPr id="52" name="文本框 51">
            <a:extLst>
              <a:ext uri="{FF2B5EF4-FFF2-40B4-BE49-F238E27FC236}">
                <a16:creationId xmlns:a16="http://schemas.microsoft.com/office/drawing/2014/main" id="{88414AAD-0C94-4874-8F00-C29288197160}"/>
              </a:ext>
            </a:extLst>
          </p:cNvPr>
          <p:cNvSpPr txBox="1"/>
          <p:nvPr/>
        </p:nvSpPr>
        <p:spPr>
          <a:xfrm>
            <a:off x="4292977" y="522524"/>
            <a:ext cx="648854" cy="369332"/>
          </a:xfrm>
          <a:prstGeom prst="rect">
            <a:avLst/>
          </a:prstGeom>
          <a:noFill/>
        </p:spPr>
        <p:txBody>
          <a:bodyPr wrap="square">
            <a:spAutoFit/>
          </a:bodyPr>
          <a:lstStyle/>
          <a:p>
            <a:r>
              <a:rPr lang="zh-CN" altLang="en-US" dirty="0"/>
              <a:t>工人</a:t>
            </a:r>
          </a:p>
        </p:txBody>
      </p:sp>
      <p:sp>
        <p:nvSpPr>
          <p:cNvPr id="54" name="文本框 53">
            <a:extLst>
              <a:ext uri="{FF2B5EF4-FFF2-40B4-BE49-F238E27FC236}">
                <a16:creationId xmlns:a16="http://schemas.microsoft.com/office/drawing/2014/main" id="{DB39B131-7045-43D4-95EB-5021D64DD719}"/>
              </a:ext>
            </a:extLst>
          </p:cNvPr>
          <p:cNvSpPr txBox="1"/>
          <p:nvPr/>
        </p:nvSpPr>
        <p:spPr>
          <a:xfrm>
            <a:off x="7435582" y="1270378"/>
            <a:ext cx="731982" cy="369332"/>
          </a:xfrm>
          <a:prstGeom prst="rect">
            <a:avLst/>
          </a:prstGeom>
          <a:noFill/>
        </p:spPr>
        <p:txBody>
          <a:bodyPr wrap="square">
            <a:spAutoFit/>
          </a:bodyPr>
          <a:lstStyle/>
          <a:p>
            <a:r>
              <a:rPr lang="zh-CN" altLang="en-US" dirty="0"/>
              <a:t>干部</a:t>
            </a:r>
          </a:p>
        </p:txBody>
      </p:sp>
      <p:sp>
        <p:nvSpPr>
          <p:cNvPr id="2" name="灯片编号占位符 1">
            <a:extLst>
              <a:ext uri="{FF2B5EF4-FFF2-40B4-BE49-F238E27FC236}">
                <a16:creationId xmlns:a16="http://schemas.microsoft.com/office/drawing/2014/main" id="{D9F0B3D9-C122-4B5D-9089-DAE5390D23CE}"/>
              </a:ext>
            </a:extLst>
          </p:cNvPr>
          <p:cNvSpPr>
            <a:spLocks noGrp="1"/>
          </p:cNvSpPr>
          <p:nvPr>
            <p:ph type="sldNum" sz="quarter" idx="12"/>
          </p:nvPr>
        </p:nvSpPr>
        <p:spPr/>
        <p:txBody>
          <a:bodyPr/>
          <a:lstStyle/>
          <a:p>
            <a:fld id="{3BBC818E-74BE-45A5-811B-174B759C3D15}" type="slidenum">
              <a:rPr lang="zh-CN" altLang="en-US" smtClean="0"/>
              <a:pPr/>
              <a:t>28</a:t>
            </a:fld>
            <a:endParaRPr lang="zh-CN" altLang="en-US"/>
          </a:p>
        </p:txBody>
      </p:sp>
    </p:spTree>
    <p:extLst>
      <p:ext uri="{BB962C8B-B14F-4D97-AF65-F5344CB8AC3E}">
        <p14:creationId xmlns:p14="http://schemas.microsoft.com/office/powerpoint/2010/main" val="172410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7" grpId="0"/>
      <p:bldP spid="41" grpId="0"/>
      <p:bldP spid="50" grpId="0"/>
      <p:bldP spid="52"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3">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0" name="直接连接符 9">
            <a:extLst>
              <a:ext uri="{FF2B5EF4-FFF2-40B4-BE49-F238E27FC236}">
                <a16:creationId xmlns:a16="http://schemas.microsoft.com/office/drawing/2014/main" id="{09D2E988-9452-4725-9333-C7E698D5A7C5}"/>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2D9439-8E06-4108-86FF-A081214AA98B}"/>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当代中国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性别因素</a:t>
            </a:r>
          </a:p>
        </p:txBody>
      </p:sp>
      <p:sp>
        <p:nvSpPr>
          <p:cNvPr id="7" name="文本框 6">
            <a:extLst>
              <a:ext uri="{FF2B5EF4-FFF2-40B4-BE49-F238E27FC236}">
                <a16:creationId xmlns:a16="http://schemas.microsoft.com/office/drawing/2014/main" id="{FC398A76-50F7-4206-B467-D3E09AA2874B}"/>
              </a:ext>
            </a:extLst>
          </p:cNvPr>
          <p:cNvSpPr txBox="1"/>
          <p:nvPr/>
        </p:nvSpPr>
        <p:spPr>
          <a:xfrm>
            <a:off x="745577" y="1082991"/>
            <a:ext cx="3194706" cy="369332"/>
          </a:xfrm>
          <a:prstGeom prst="rect">
            <a:avLst/>
          </a:prstGeom>
          <a:noFill/>
        </p:spPr>
        <p:txBody>
          <a:bodyPr wrap="square" rtlCol="0">
            <a:spAutoFit/>
          </a:bodyPr>
          <a:lstStyle/>
          <a:p>
            <a:r>
              <a:rPr lang="zh-CN" altLang="en-US" dirty="0"/>
              <a:t>学生性别的地理分布差异</a:t>
            </a:r>
          </a:p>
        </p:txBody>
      </p:sp>
      <p:sp>
        <p:nvSpPr>
          <p:cNvPr id="17" name="文本框 16">
            <a:extLst>
              <a:ext uri="{FF2B5EF4-FFF2-40B4-BE49-F238E27FC236}">
                <a16:creationId xmlns:a16="http://schemas.microsoft.com/office/drawing/2014/main" id="{F0756C1C-4A1A-43E1-8199-E02CCA376991}"/>
              </a:ext>
            </a:extLst>
          </p:cNvPr>
          <p:cNvSpPr txBox="1"/>
          <p:nvPr/>
        </p:nvSpPr>
        <p:spPr>
          <a:xfrm>
            <a:off x="444981" y="2574091"/>
            <a:ext cx="3795899" cy="17121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在当今中国可能存在农村地区优秀女生不选择上好高中的情况。</a:t>
            </a:r>
            <a:endParaRPr lang="en-US" altLang="zh-CN" dirty="0"/>
          </a:p>
          <a:p>
            <a:pPr marL="285750" indent="-285750">
              <a:lnSpc>
                <a:spcPct val="150000"/>
              </a:lnSpc>
              <a:buFont typeface="Arial" panose="020B0604020202020204" pitchFamily="34" charset="0"/>
              <a:buChar char="•"/>
            </a:pPr>
            <a:r>
              <a:rPr lang="zh-CN" altLang="en-US" dirty="0"/>
              <a:t>可能女孩相对于男孩，更不愿意离开本地或周边。</a:t>
            </a:r>
          </a:p>
        </p:txBody>
      </p:sp>
      <p:sp>
        <p:nvSpPr>
          <p:cNvPr id="2" name="灯片编号占位符 1">
            <a:extLst>
              <a:ext uri="{FF2B5EF4-FFF2-40B4-BE49-F238E27FC236}">
                <a16:creationId xmlns:a16="http://schemas.microsoft.com/office/drawing/2014/main" id="{7F7C5EFA-E023-43F7-9620-3B1605F15E74}"/>
              </a:ext>
            </a:extLst>
          </p:cNvPr>
          <p:cNvSpPr>
            <a:spLocks noGrp="1"/>
          </p:cNvSpPr>
          <p:nvPr>
            <p:ph type="sldNum" sz="quarter" idx="12"/>
          </p:nvPr>
        </p:nvSpPr>
        <p:spPr/>
        <p:txBody>
          <a:bodyPr/>
          <a:lstStyle/>
          <a:p>
            <a:fld id="{3BBC818E-74BE-45A5-811B-174B759C3D15}" type="slidenum">
              <a:rPr lang="zh-CN" altLang="en-US" smtClean="0"/>
              <a:pPr/>
              <a:t>29</a:t>
            </a:fld>
            <a:endParaRPr lang="zh-CN" altLang="en-US"/>
          </a:p>
        </p:txBody>
      </p:sp>
      <p:pic>
        <p:nvPicPr>
          <p:cNvPr id="4" name="图片 3">
            <a:extLst>
              <a:ext uri="{FF2B5EF4-FFF2-40B4-BE49-F238E27FC236}">
                <a16:creationId xmlns:a16="http://schemas.microsoft.com/office/drawing/2014/main" id="{ADD20744-BEAE-47CD-B620-3BC7D7C85F8F}"/>
              </a:ext>
            </a:extLst>
          </p:cNvPr>
          <p:cNvPicPr>
            <a:picLocks noChangeAspect="1"/>
          </p:cNvPicPr>
          <p:nvPr/>
        </p:nvPicPr>
        <p:blipFill rotWithShape="1">
          <a:blip r:embed="rId4">
            <a:extLst>
              <a:ext uri="{28A0092B-C50C-407E-A947-70E740481C1C}">
                <a14:useLocalDpi xmlns:a14="http://schemas.microsoft.com/office/drawing/2010/main" val="0"/>
              </a:ext>
            </a:extLst>
          </a:blip>
          <a:srcRect l="7359" t="4525" r="5610"/>
          <a:stretch/>
        </p:blipFill>
        <p:spPr>
          <a:xfrm>
            <a:off x="4754936" y="541995"/>
            <a:ext cx="7192521" cy="5883740"/>
          </a:xfrm>
          <a:prstGeom prst="rect">
            <a:avLst/>
          </a:prstGeom>
        </p:spPr>
      </p:pic>
    </p:spTree>
    <p:extLst>
      <p:ext uri="{BB962C8B-B14F-4D97-AF65-F5344CB8AC3E}">
        <p14:creationId xmlns:p14="http://schemas.microsoft.com/office/powerpoint/2010/main" val="347242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6740">
            <a:alpha val="0"/>
          </a:srgbClr>
        </a:solidFill>
        <a:effectLst/>
      </p:bgPr>
    </p:bg>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grpSp>
        <p:nvGrpSpPr>
          <p:cNvPr id="48" name="PA_组合 248">
            <a:extLst>
              <a:ext uri="{FF2B5EF4-FFF2-40B4-BE49-F238E27FC236}">
                <a16:creationId xmlns:a16="http://schemas.microsoft.com/office/drawing/2014/main" id="{3D8519EE-E172-48C2-A86E-EBA7A91B6A42}"/>
              </a:ext>
            </a:extLst>
          </p:cNvPr>
          <p:cNvGrpSpPr/>
          <p:nvPr/>
        </p:nvGrpSpPr>
        <p:grpSpPr>
          <a:xfrm>
            <a:off x="4873361" y="2170396"/>
            <a:ext cx="877210" cy="877211"/>
            <a:chOff x="4353788" y="1068386"/>
            <a:chExt cx="592774" cy="592774"/>
          </a:xfrm>
        </p:grpSpPr>
        <p:sp>
          <p:nvSpPr>
            <p:cNvPr id="88" name="文本框 29">
              <a:extLst>
                <a:ext uri="{FF2B5EF4-FFF2-40B4-BE49-F238E27FC236}">
                  <a16:creationId xmlns:a16="http://schemas.microsoft.com/office/drawing/2014/main" id="{9C69AE1C-03A3-4061-8F35-F673155CB735}"/>
                </a:ext>
              </a:extLst>
            </p:cNvPr>
            <p:cNvSpPr txBox="1"/>
            <p:nvPr/>
          </p:nvSpPr>
          <p:spPr>
            <a:xfrm>
              <a:off x="4475374" y="1196242"/>
              <a:ext cx="367432" cy="353565"/>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壹</a:t>
              </a:r>
            </a:p>
          </p:txBody>
        </p:sp>
        <p:sp>
          <p:nvSpPr>
            <p:cNvPr id="89" name="菱形 88">
              <a:extLst>
                <a:ext uri="{FF2B5EF4-FFF2-40B4-BE49-F238E27FC236}">
                  <a16:creationId xmlns:a16="http://schemas.microsoft.com/office/drawing/2014/main" id="{8EE0CCC3-4C5E-4620-8EF3-0133708DBA73}"/>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53" name="PA_组合 249">
            <a:extLst>
              <a:ext uri="{FF2B5EF4-FFF2-40B4-BE49-F238E27FC236}">
                <a16:creationId xmlns:a16="http://schemas.microsoft.com/office/drawing/2014/main" id="{3AB485F3-4562-4232-BE51-78D55E3CC05B}"/>
              </a:ext>
            </a:extLst>
          </p:cNvPr>
          <p:cNvGrpSpPr/>
          <p:nvPr/>
        </p:nvGrpSpPr>
        <p:grpSpPr>
          <a:xfrm>
            <a:off x="6272732" y="2669365"/>
            <a:ext cx="877210" cy="877210"/>
            <a:chOff x="4353788" y="1068386"/>
            <a:chExt cx="592774" cy="592774"/>
          </a:xfrm>
        </p:grpSpPr>
        <p:sp>
          <p:nvSpPr>
            <p:cNvPr id="86" name="文本框 32">
              <a:extLst>
                <a:ext uri="{FF2B5EF4-FFF2-40B4-BE49-F238E27FC236}">
                  <a16:creationId xmlns:a16="http://schemas.microsoft.com/office/drawing/2014/main" id="{9A35FD54-1C45-4932-B8E6-858B6931BB56}"/>
                </a:ext>
              </a:extLst>
            </p:cNvPr>
            <p:cNvSpPr txBox="1"/>
            <p:nvPr/>
          </p:nvSpPr>
          <p:spPr>
            <a:xfrm>
              <a:off x="4475374" y="1185304"/>
              <a:ext cx="367432" cy="353565"/>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贰</a:t>
              </a:r>
            </a:p>
          </p:txBody>
        </p:sp>
        <p:sp>
          <p:nvSpPr>
            <p:cNvPr id="87" name="菱形 86">
              <a:extLst>
                <a:ext uri="{FF2B5EF4-FFF2-40B4-BE49-F238E27FC236}">
                  <a16:creationId xmlns:a16="http://schemas.microsoft.com/office/drawing/2014/main" id="{9B7A9B11-357D-4CF2-A5FA-7E974D29878A}"/>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57" name="PA_组合 252">
            <a:extLst>
              <a:ext uri="{FF2B5EF4-FFF2-40B4-BE49-F238E27FC236}">
                <a16:creationId xmlns:a16="http://schemas.microsoft.com/office/drawing/2014/main" id="{BA7E19AF-60A5-44A2-A096-A32AD9D3F53E}"/>
              </a:ext>
            </a:extLst>
          </p:cNvPr>
          <p:cNvGrpSpPr/>
          <p:nvPr/>
        </p:nvGrpSpPr>
        <p:grpSpPr>
          <a:xfrm>
            <a:off x="7881745" y="2090441"/>
            <a:ext cx="877210" cy="877211"/>
            <a:chOff x="4353788" y="1068386"/>
            <a:chExt cx="592774" cy="592774"/>
          </a:xfrm>
        </p:grpSpPr>
        <p:sp>
          <p:nvSpPr>
            <p:cNvPr id="84" name="文本框 35">
              <a:extLst>
                <a:ext uri="{FF2B5EF4-FFF2-40B4-BE49-F238E27FC236}">
                  <a16:creationId xmlns:a16="http://schemas.microsoft.com/office/drawing/2014/main" id="{16CD7E4A-2190-45BA-AC2C-D65A76D52E9D}"/>
                </a:ext>
              </a:extLst>
            </p:cNvPr>
            <p:cNvSpPr txBox="1"/>
            <p:nvPr/>
          </p:nvSpPr>
          <p:spPr>
            <a:xfrm>
              <a:off x="4475374" y="1196242"/>
              <a:ext cx="367432" cy="353565"/>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叁</a:t>
              </a:r>
            </a:p>
          </p:txBody>
        </p:sp>
        <p:sp>
          <p:nvSpPr>
            <p:cNvPr id="85" name="菱形 84">
              <a:extLst>
                <a:ext uri="{FF2B5EF4-FFF2-40B4-BE49-F238E27FC236}">
                  <a16:creationId xmlns:a16="http://schemas.microsoft.com/office/drawing/2014/main" id="{379948E8-8615-49AB-A949-F0D51E786A53}"/>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62" name="PA_组合 255">
            <a:extLst>
              <a:ext uri="{FF2B5EF4-FFF2-40B4-BE49-F238E27FC236}">
                <a16:creationId xmlns:a16="http://schemas.microsoft.com/office/drawing/2014/main" id="{377AFE85-71D5-45CE-B1A8-629E78D330C1}"/>
              </a:ext>
            </a:extLst>
          </p:cNvPr>
          <p:cNvGrpSpPr/>
          <p:nvPr/>
        </p:nvGrpSpPr>
        <p:grpSpPr>
          <a:xfrm>
            <a:off x="9295519" y="2645082"/>
            <a:ext cx="877210" cy="877209"/>
            <a:chOff x="4353788" y="1068386"/>
            <a:chExt cx="592774" cy="592774"/>
          </a:xfrm>
        </p:grpSpPr>
        <p:sp>
          <p:nvSpPr>
            <p:cNvPr id="82" name="文本框 38">
              <a:extLst>
                <a:ext uri="{FF2B5EF4-FFF2-40B4-BE49-F238E27FC236}">
                  <a16:creationId xmlns:a16="http://schemas.microsoft.com/office/drawing/2014/main" id="{ED650EE9-24DD-4669-9511-9309DC008349}"/>
                </a:ext>
              </a:extLst>
            </p:cNvPr>
            <p:cNvSpPr txBox="1"/>
            <p:nvPr/>
          </p:nvSpPr>
          <p:spPr>
            <a:xfrm>
              <a:off x="4469147" y="1185301"/>
              <a:ext cx="367432" cy="35356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肆</a:t>
              </a:r>
            </a:p>
          </p:txBody>
        </p:sp>
        <p:sp>
          <p:nvSpPr>
            <p:cNvPr id="83" name="菱形 82">
              <a:extLst>
                <a:ext uri="{FF2B5EF4-FFF2-40B4-BE49-F238E27FC236}">
                  <a16:creationId xmlns:a16="http://schemas.microsoft.com/office/drawing/2014/main" id="{997F6F6A-F985-4607-A229-AF70E71664A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66" name="PA_组合 267">
            <a:extLst>
              <a:ext uri="{FF2B5EF4-FFF2-40B4-BE49-F238E27FC236}">
                <a16:creationId xmlns:a16="http://schemas.microsoft.com/office/drawing/2014/main" id="{856F00D9-C0AB-4ADC-9CDF-7ADBD96121CE}"/>
              </a:ext>
            </a:extLst>
          </p:cNvPr>
          <p:cNvGrpSpPr/>
          <p:nvPr/>
        </p:nvGrpSpPr>
        <p:grpSpPr>
          <a:xfrm>
            <a:off x="9312349" y="3365604"/>
            <a:ext cx="1131320" cy="2304836"/>
            <a:chOff x="4172499" y="1653119"/>
            <a:chExt cx="1183447" cy="2411025"/>
          </a:xfrm>
        </p:grpSpPr>
        <p:sp>
          <p:nvSpPr>
            <p:cNvPr id="74" name="文本框 45">
              <a:extLst>
                <a:ext uri="{FF2B5EF4-FFF2-40B4-BE49-F238E27FC236}">
                  <a16:creationId xmlns:a16="http://schemas.microsoft.com/office/drawing/2014/main" id="{3297359B-59D4-4785-B6AB-4DC12EDF8B4A}"/>
                </a:ext>
              </a:extLst>
            </p:cNvPr>
            <p:cNvSpPr txBox="1"/>
            <p:nvPr/>
          </p:nvSpPr>
          <p:spPr>
            <a:xfrm>
              <a:off x="4712030" y="1658987"/>
              <a:ext cx="643916" cy="1945675"/>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tx2">
                      <a:lumMod val="75000"/>
                    </a:schemeClr>
                  </a:solidFill>
                  <a:ea typeface="经典繁勘亭" pitchFamily="49" charset="-122"/>
                  <a:sym typeface="FZFangSong-Z02S" panose="02010601030101010101" pitchFamily="2" charset="-122"/>
                </a:rPr>
                <a:t>当今中国</a:t>
              </a:r>
            </a:p>
          </p:txBody>
        </p:sp>
        <p:sp>
          <p:nvSpPr>
            <p:cNvPr id="75" name="文本框 46">
              <a:extLst>
                <a:ext uri="{FF2B5EF4-FFF2-40B4-BE49-F238E27FC236}">
                  <a16:creationId xmlns:a16="http://schemas.microsoft.com/office/drawing/2014/main" id="{F55B9BDC-DDCE-485D-A223-EA3B6B35F64F}"/>
                </a:ext>
              </a:extLst>
            </p:cNvPr>
            <p:cNvSpPr txBox="1"/>
            <p:nvPr/>
          </p:nvSpPr>
          <p:spPr>
            <a:xfrm>
              <a:off x="4172499" y="1653119"/>
              <a:ext cx="461474"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en-US" altLang="zh-CN" sz="1400" dirty="0">
                  <a:solidFill>
                    <a:schemeClr val="tx2">
                      <a:lumMod val="75000"/>
                    </a:schemeClr>
                  </a:solidFill>
                  <a:latin typeface="新宋体" panose="02010609030101010101" pitchFamily="49" charset="-122"/>
                  <a:ea typeface="新宋体" panose="02010609030101010101" pitchFamily="49" charset="-122"/>
                </a:rPr>
                <a:t>2000</a:t>
              </a:r>
              <a:r>
                <a:rPr lang="zh-CN" altLang="en-US" sz="1400" dirty="0">
                  <a:solidFill>
                    <a:schemeClr val="tx2">
                      <a:lumMod val="75000"/>
                    </a:schemeClr>
                  </a:solidFill>
                  <a:latin typeface="新宋体" panose="02010609030101010101" pitchFamily="49" charset="-122"/>
                  <a:ea typeface="新宋体" panose="02010609030101010101" pitchFamily="49" charset="-122"/>
                </a:rPr>
                <a:t>年至今</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67" name="PA_组合 4">
            <a:extLst>
              <a:ext uri="{FF2B5EF4-FFF2-40B4-BE49-F238E27FC236}">
                <a16:creationId xmlns:a16="http://schemas.microsoft.com/office/drawing/2014/main" id="{1B3A298E-AEE0-44B4-B518-6A896145BC80}"/>
              </a:ext>
            </a:extLst>
          </p:cNvPr>
          <p:cNvGrpSpPr/>
          <p:nvPr/>
        </p:nvGrpSpPr>
        <p:grpSpPr>
          <a:xfrm>
            <a:off x="2889219" y="2219734"/>
            <a:ext cx="1165691" cy="1196725"/>
            <a:chOff x="906909" y="2738734"/>
            <a:chExt cx="1554343" cy="1595720"/>
          </a:xfrm>
        </p:grpSpPr>
        <p:sp>
          <p:nvSpPr>
            <p:cNvPr id="72" name="文本框 54">
              <a:extLst>
                <a:ext uri="{FF2B5EF4-FFF2-40B4-BE49-F238E27FC236}">
                  <a16:creationId xmlns:a16="http://schemas.microsoft.com/office/drawing/2014/main" id="{2254C172-8498-485A-9F57-CF0F871633B9}"/>
                </a:ext>
              </a:extLst>
            </p:cNvPr>
            <p:cNvSpPr txBox="1"/>
            <p:nvPr/>
          </p:nvSpPr>
          <p:spPr>
            <a:xfrm>
              <a:off x="1189037" y="2738734"/>
              <a:ext cx="1272215" cy="135429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dirty="0">
                  <a:solidFill>
                    <a:srgbClr val="333F50"/>
                  </a:solidFill>
                  <a:latin typeface="新宋体" panose="02010609030101010101" pitchFamily="49" charset="-122"/>
                  <a:ea typeface="新宋体" panose="02010609030101010101" pitchFamily="49" charset="-122"/>
                  <a:sym typeface="FZFangSong-Z02S" panose="02010601030101010101" pitchFamily="2" charset="-122"/>
                </a:rPr>
                <a:t>目</a:t>
              </a:r>
            </a:p>
          </p:txBody>
        </p:sp>
        <p:sp>
          <p:nvSpPr>
            <p:cNvPr id="73" name="文本框 55">
              <a:extLst>
                <a:ext uri="{FF2B5EF4-FFF2-40B4-BE49-F238E27FC236}">
                  <a16:creationId xmlns:a16="http://schemas.microsoft.com/office/drawing/2014/main" id="{C5AF936C-76C5-4E51-8253-47F291F4AB54}"/>
                </a:ext>
              </a:extLst>
            </p:cNvPr>
            <p:cNvSpPr txBox="1"/>
            <p:nvPr/>
          </p:nvSpPr>
          <p:spPr>
            <a:xfrm>
              <a:off x="906909" y="3308477"/>
              <a:ext cx="246322" cy="10259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4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grpSp>
      <p:grpSp>
        <p:nvGrpSpPr>
          <p:cNvPr id="68" name="PA_组合 4">
            <a:extLst>
              <a:ext uri="{FF2B5EF4-FFF2-40B4-BE49-F238E27FC236}">
                <a16:creationId xmlns:a16="http://schemas.microsoft.com/office/drawing/2014/main" id="{657080B4-0A5E-48F3-8537-870924C3A752}"/>
              </a:ext>
            </a:extLst>
          </p:cNvPr>
          <p:cNvGrpSpPr/>
          <p:nvPr/>
        </p:nvGrpSpPr>
        <p:grpSpPr>
          <a:xfrm>
            <a:off x="2874271" y="2957834"/>
            <a:ext cx="1165691" cy="1015663"/>
            <a:chOff x="906909" y="3062242"/>
            <a:chExt cx="1554337" cy="1354291"/>
          </a:xfrm>
        </p:grpSpPr>
        <p:sp>
          <p:nvSpPr>
            <p:cNvPr id="70" name="文本框 57">
              <a:extLst>
                <a:ext uri="{FF2B5EF4-FFF2-40B4-BE49-F238E27FC236}">
                  <a16:creationId xmlns:a16="http://schemas.microsoft.com/office/drawing/2014/main" id="{732723CD-C7FB-40E8-943D-2264B3D353C7}"/>
                </a:ext>
              </a:extLst>
            </p:cNvPr>
            <p:cNvSpPr txBox="1"/>
            <p:nvPr/>
          </p:nvSpPr>
          <p:spPr>
            <a:xfrm>
              <a:off x="1189036" y="3062242"/>
              <a:ext cx="1272210" cy="135429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录</a:t>
              </a:r>
            </a:p>
          </p:txBody>
        </p:sp>
        <p:sp>
          <p:nvSpPr>
            <p:cNvPr id="71" name="文本框 58">
              <a:extLst>
                <a:ext uri="{FF2B5EF4-FFF2-40B4-BE49-F238E27FC236}">
                  <a16:creationId xmlns:a16="http://schemas.microsoft.com/office/drawing/2014/main" id="{8CB699DC-F895-43D9-B055-6017D889D043}"/>
                </a:ext>
              </a:extLst>
            </p:cNvPr>
            <p:cNvSpPr txBox="1"/>
            <p:nvPr/>
          </p:nvSpPr>
          <p:spPr>
            <a:xfrm>
              <a:off x="906909" y="3308478"/>
              <a:ext cx="246321" cy="10259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44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grpSp>
      <p:sp>
        <p:nvSpPr>
          <p:cNvPr id="69" name="文本框 59">
            <a:extLst>
              <a:ext uri="{FF2B5EF4-FFF2-40B4-BE49-F238E27FC236}">
                <a16:creationId xmlns:a16="http://schemas.microsoft.com/office/drawing/2014/main" id="{59B62DA1-9381-4D5D-85B5-15ABB06D6323}"/>
              </a:ext>
            </a:extLst>
          </p:cNvPr>
          <p:cNvSpPr txBox="1"/>
          <p:nvPr/>
        </p:nvSpPr>
        <p:spPr>
          <a:xfrm rot="5400000">
            <a:off x="2987519" y="4129696"/>
            <a:ext cx="2444895" cy="584775"/>
          </a:xfrm>
          <a:prstGeom prst="rect">
            <a:avLst/>
          </a:prstGeom>
          <a:noFill/>
        </p:spPr>
        <p:txBody>
          <a:bodyPr vert="horz"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rPr>
              <a:t>CONTENT</a:t>
            </a:r>
            <a:endParaRPr lang="zh-CN" altLang="en-US" sz="3200" dirty="0">
              <a:solidFill>
                <a:schemeClr val="tx2">
                  <a:lumMod val="75000"/>
                </a:schemeClr>
              </a:solidFill>
              <a:latin typeface="新宋体" panose="02010609030101010101" pitchFamily="49" charset="-122"/>
              <a:ea typeface="新宋体" panose="02010609030101010101" pitchFamily="49" charset="-122"/>
              <a:cs typeface="Arial" panose="020B0604020202020204" pitchFamily="34" charset="0"/>
              <a:sym typeface="FZFangSong-Z02S" panose="02010601030101010101" pitchFamily="2" charset="-122"/>
            </a:endParaRPr>
          </a:p>
        </p:txBody>
      </p:sp>
      <p:grpSp>
        <p:nvGrpSpPr>
          <p:cNvPr id="90" name="PA_组合 267">
            <a:extLst>
              <a:ext uri="{FF2B5EF4-FFF2-40B4-BE49-F238E27FC236}">
                <a16:creationId xmlns:a16="http://schemas.microsoft.com/office/drawing/2014/main" id="{1FE0CBB5-D128-4EC6-A191-61505786373E}"/>
              </a:ext>
            </a:extLst>
          </p:cNvPr>
          <p:cNvGrpSpPr/>
          <p:nvPr/>
        </p:nvGrpSpPr>
        <p:grpSpPr>
          <a:xfrm>
            <a:off x="7903729" y="2826053"/>
            <a:ext cx="1131321" cy="2304836"/>
            <a:chOff x="4172499" y="1653119"/>
            <a:chExt cx="1183449" cy="2411025"/>
          </a:xfrm>
        </p:grpSpPr>
        <p:sp>
          <p:nvSpPr>
            <p:cNvPr id="91" name="文本框 45">
              <a:extLst>
                <a:ext uri="{FF2B5EF4-FFF2-40B4-BE49-F238E27FC236}">
                  <a16:creationId xmlns:a16="http://schemas.microsoft.com/office/drawing/2014/main" id="{D0CFB56F-2D8A-4586-B1C3-E12062A82CB0}"/>
                </a:ext>
              </a:extLst>
            </p:cNvPr>
            <p:cNvSpPr txBox="1"/>
            <p:nvPr/>
          </p:nvSpPr>
          <p:spPr>
            <a:xfrm>
              <a:off x="4712032" y="1658987"/>
              <a:ext cx="643916" cy="2083986"/>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tx2">
                      <a:lumMod val="75000"/>
                    </a:schemeClr>
                  </a:solidFill>
                  <a:ea typeface="经典繁勘亭" pitchFamily="49" charset="-122"/>
                  <a:sym typeface="FZFangSong-Z02S" panose="02010601030101010101" pitchFamily="2" charset="-122"/>
                </a:rPr>
                <a:t>改革开放</a:t>
              </a:r>
            </a:p>
          </p:txBody>
        </p:sp>
        <p:sp>
          <p:nvSpPr>
            <p:cNvPr id="92" name="文本框 46">
              <a:extLst>
                <a:ext uri="{FF2B5EF4-FFF2-40B4-BE49-F238E27FC236}">
                  <a16:creationId xmlns:a16="http://schemas.microsoft.com/office/drawing/2014/main" id="{F30C7D81-A47D-428C-84C3-DAC6B4C0F79E}"/>
                </a:ext>
              </a:extLst>
            </p:cNvPr>
            <p:cNvSpPr txBox="1"/>
            <p:nvPr/>
          </p:nvSpPr>
          <p:spPr>
            <a:xfrm>
              <a:off x="4172499" y="1653119"/>
              <a:ext cx="461473"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en-US" altLang="zh-CN"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1977-1999</a:t>
              </a:r>
              <a:r>
                <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年</a:t>
              </a:r>
            </a:p>
          </p:txBody>
        </p:sp>
      </p:grpSp>
      <p:grpSp>
        <p:nvGrpSpPr>
          <p:cNvPr id="93" name="PA_组合 267">
            <a:extLst>
              <a:ext uri="{FF2B5EF4-FFF2-40B4-BE49-F238E27FC236}">
                <a16:creationId xmlns:a16="http://schemas.microsoft.com/office/drawing/2014/main" id="{E0F6A61B-9DCF-44E9-8BD4-BB13F1A31856}"/>
              </a:ext>
            </a:extLst>
          </p:cNvPr>
          <p:cNvGrpSpPr/>
          <p:nvPr/>
        </p:nvGrpSpPr>
        <p:grpSpPr>
          <a:xfrm>
            <a:off x="6312573" y="3400357"/>
            <a:ext cx="1131320" cy="2304836"/>
            <a:chOff x="4172499" y="1653119"/>
            <a:chExt cx="1183447" cy="2411025"/>
          </a:xfrm>
        </p:grpSpPr>
        <p:sp>
          <p:nvSpPr>
            <p:cNvPr id="94" name="文本框 45">
              <a:extLst>
                <a:ext uri="{FF2B5EF4-FFF2-40B4-BE49-F238E27FC236}">
                  <a16:creationId xmlns:a16="http://schemas.microsoft.com/office/drawing/2014/main" id="{6E92A3E6-2E40-43A5-932E-BE9F360D1FFF}"/>
                </a:ext>
              </a:extLst>
            </p:cNvPr>
            <p:cNvSpPr txBox="1"/>
            <p:nvPr/>
          </p:nvSpPr>
          <p:spPr>
            <a:xfrm>
              <a:off x="4712030" y="1658987"/>
              <a:ext cx="643916" cy="1909321"/>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tx2">
                      <a:lumMod val="75000"/>
                    </a:schemeClr>
                  </a:solidFill>
                  <a:ea typeface="经典繁勘亭" pitchFamily="49" charset="-122"/>
                  <a:sym typeface="FZFangSong-Z02S" panose="02010601030101010101" pitchFamily="2" charset="-122"/>
                </a:rPr>
                <a:t>十年文革</a:t>
              </a:r>
            </a:p>
          </p:txBody>
        </p:sp>
        <p:sp>
          <p:nvSpPr>
            <p:cNvPr id="95" name="文本框 46">
              <a:extLst>
                <a:ext uri="{FF2B5EF4-FFF2-40B4-BE49-F238E27FC236}">
                  <a16:creationId xmlns:a16="http://schemas.microsoft.com/office/drawing/2014/main" id="{91A18791-3F55-42E2-8F77-BD9534A64785}"/>
                </a:ext>
              </a:extLst>
            </p:cNvPr>
            <p:cNvSpPr txBox="1"/>
            <p:nvPr/>
          </p:nvSpPr>
          <p:spPr>
            <a:xfrm>
              <a:off x="4172499" y="1653119"/>
              <a:ext cx="461474"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en-US" altLang="zh-CN" sz="1400" dirty="0">
                  <a:solidFill>
                    <a:schemeClr val="tx2">
                      <a:lumMod val="75000"/>
                    </a:schemeClr>
                  </a:solidFill>
                  <a:latin typeface="新宋体" panose="02010609030101010101" pitchFamily="49" charset="-122"/>
                  <a:ea typeface="新宋体" panose="02010609030101010101" pitchFamily="49" charset="-122"/>
                </a:rPr>
                <a:t>1966-1976</a:t>
              </a:r>
              <a:r>
                <a:rPr lang="zh-CN" altLang="en-US" sz="1400" dirty="0">
                  <a:solidFill>
                    <a:schemeClr val="tx2">
                      <a:lumMod val="75000"/>
                    </a:schemeClr>
                  </a:solidFill>
                  <a:latin typeface="新宋体" panose="02010609030101010101" pitchFamily="49" charset="-122"/>
                  <a:ea typeface="新宋体" panose="02010609030101010101" pitchFamily="49" charset="-122"/>
                </a:rPr>
                <a:t>年</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grpSp>
        <p:nvGrpSpPr>
          <p:cNvPr id="96" name="PA_组合 267">
            <a:extLst>
              <a:ext uri="{FF2B5EF4-FFF2-40B4-BE49-F238E27FC236}">
                <a16:creationId xmlns:a16="http://schemas.microsoft.com/office/drawing/2014/main" id="{A53BAC6A-ECED-4179-BF34-E91B19C9B617}"/>
              </a:ext>
            </a:extLst>
          </p:cNvPr>
          <p:cNvGrpSpPr/>
          <p:nvPr/>
        </p:nvGrpSpPr>
        <p:grpSpPr>
          <a:xfrm>
            <a:off x="4857175" y="2926361"/>
            <a:ext cx="1131323" cy="2304836"/>
            <a:chOff x="4172495" y="1653117"/>
            <a:chExt cx="1183449" cy="2411025"/>
          </a:xfrm>
        </p:grpSpPr>
        <p:sp>
          <p:nvSpPr>
            <p:cNvPr id="97" name="文本框 45">
              <a:extLst>
                <a:ext uri="{FF2B5EF4-FFF2-40B4-BE49-F238E27FC236}">
                  <a16:creationId xmlns:a16="http://schemas.microsoft.com/office/drawing/2014/main" id="{DC5CA0A9-A296-4D9A-8572-18220B600237}"/>
                </a:ext>
              </a:extLst>
            </p:cNvPr>
            <p:cNvSpPr txBox="1"/>
            <p:nvPr/>
          </p:nvSpPr>
          <p:spPr>
            <a:xfrm>
              <a:off x="4712029" y="1658989"/>
              <a:ext cx="643915" cy="1864601"/>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chemeClr val="tx2">
                      <a:lumMod val="75000"/>
                    </a:schemeClr>
                  </a:solidFill>
                  <a:ea typeface="经典繁勘亭" pitchFamily="49" charset="-122"/>
                  <a:sym typeface="FZFangSong-Z02S" panose="02010601030101010101" pitchFamily="2" charset="-122"/>
                </a:rPr>
                <a:t>建国初期</a:t>
              </a:r>
            </a:p>
          </p:txBody>
        </p:sp>
        <p:sp>
          <p:nvSpPr>
            <p:cNvPr id="98" name="文本框 46">
              <a:extLst>
                <a:ext uri="{FF2B5EF4-FFF2-40B4-BE49-F238E27FC236}">
                  <a16:creationId xmlns:a16="http://schemas.microsoft.com/office/drawing/2014/main" id="{F592B647-A51E-4D35-800A-C7213AEED0F2}"/>
                </a:ext>
              </a:extLst>
            </p:cNvPr>
            <p:cNvSpPr txBox="1"/>
            <p:nvPr/>
          </p:nvSpPr>
          <p:spPr>
            <a:xfrm>
              <a:off x="4172495" y="1653117"/>
              <a:ext cx="461472" cy="2411025"/>
            </a:xfrm>
            <a:prstGeom prst="rect">
              <a:avLst/>
            </a:prstGeom>
            <a:noFill/>
          </p:spPr>
          <p:txBody>
            <a:bodyPr vert="eaVert" wrap="square" rtlCol="0" anchor="b">
              <a:spAutoFit/>
            </a:bodyPr>
            <a:lstStyle>
              <a:defPPr>
                <a:defRPr lang="zh-CN"/>
              </a:defPPr>
              <a:lvl1pPr>
                <a:lnSpc>
                  <a:spcPts val="2000"/>
                </a:lnSpc>
                <a:defRPr sz="1200">
                  <a:latin typeface="汉仪小隶书简" panose="02010609000101010101" pitchFamily="49" charset="-122"/>
                  <a:ea typeface="汉仪小隶书简" panose="02010609000101010101" pitchFamily="49" charset="-122"/>
                </a:defRPr>
              </a:lvl1pPr>
            </a:lstStyle>
            <a:p>
              <a:r>
                <a:rPr lang="en-US" altLang="zh-CN" sz="1400" dirty="0">
                  <a:solidFill>
                    <a:schemeClr val="tx2">
                      <a:lumMod val="75000"/>
                    </a:schemeClr>
                  </a:solidFill>
                  <a:latin typeface="新宋体" panose="02010609030101010101" pitchFamily="49" charset="-122"/>
                  <a:ea typeface="新宋体" panose="02010609030101010101" pitchFamily="49" charset="-122"/>
                </a:rPr>
                <a:t>1949-1965</a:t>
              </a:r>
              <a:r>
                <a:rPr lang="zh-CN" altLang="en-US" sz="1400" dirty="0">
                  <a:solidFill>
                    <a:schemeClr val="tx2">
                      <a:lumMod val="75000"/>
                    </a:schemeClr>
                  </a:solidFill>
                  <a:latin typeface="新宋体" panose="02010609030101010101" pitchFamily="49" charset="-122"/>
                  <a:ea typeface="新宋体" panose="02010609030101010101" pitchFamily="49" charset="-122"/>
                </a:rPr>
                <a:t>年</a:t>
              </a:r>
              <a:endParaRPr lang="zh-CN" altLang="en-US" sz="14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6275908" y="1151540"/>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377210" y="445510"/>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8545270" y="492600"/>
            <a:ext cx="1318954" cy="624140"/>
          </a:xfrm>
          <a:prstGeom prst="rect">
            <a:avLst/>
          </a:prstGeom>
        </p:spPr>
      </p:pic>
      <p:pic>
        <p:nvPicPr>
          <p:cNvPr id="39" name="图片 38">
            <a:extLst>
              <a:ext uri="{FF2B5EF4-FFF2-40B4-BE49-F238E27FC236}">
                <a16:creationId xmlns:a16="http://schemas.microsoft.com/office/drawing/2014/main" id="{38FB2A40-DEFF-4750-914D-F62BFE8DE0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487" y="1771147"/>
            <a:ext cx="2977706" cy="4107180"/>
          </a:xfrm>
          <a:prstGeom prst="rect">
            <a:avLst/>
          </a:prstGeom>
        </p:spPr>
      </p:pic>
      <p:grpSp>
        <p:nvGrpSpPr>
          <p:cNvPr id="46" name="PA_组合 255">
            <a:extLst>
              <a:ext uri="{FF2B5EF4-FFF2-40B4-BE49-F238E27FC236}">
                <a16:creationId xmlns:a16="http://schemas.microsoft.com/office/drawing/2014/main" id="{2352CE9C-2130-49AD-BFF9-AD85C1DBEEF3}"/>
              </a:ext>
            </a:extLst>
          </p:cNvPr>
          <p:cNvGrpSpPr/>
          <p:nvPr/>
        </p:nvGrpSpPr>
        <p:grpSpPr>
          <a:xfrm>
            <a:off x="10926588" y="2182607"/>
            <a:ext cx="877210" cy="877209"/>
            <a:chOff x="4353788" y="1068386"/>
            <a:chExt cx="592774" cy="592774"/>
          </a:xfrm>
        </p:grpSpPr>
        <p:sp>
          <p:nvSpPr>
            <p:cNvPr id="47" name="文本框 38">
              <a:extLst>
                <a:ext uri="{FF2B5EF4-FFF2-40B4-BE49-F238E27FC236}">
                  <a16:creationId xmlns:a16="http://schemas.microsoft.com/office/drawing/2014/main" id="{4A240D6B-0046-4CE0-97F8-E54956E1F128}"/>
                </a:ext>
              </a:extLst>
            </p:cNvPr>
            <p:cNvSpPr txBox="1"/>
            <p:nvPr/>
          </p:nvSpPr>
          <p:spPr>
            <a:xfrm>
              <a:off x="4468065" y="1185301"/>
              <a:ext cx="369598" cy="35356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伍</a:t>
              </a:r>
            </a:p>
          </p:txBody>
        </p:sp>
        <p:sp>
          <p:nvSpPr>
            <p:cNvPr id="49" name="菱形 48">
              <a:extLst>
                <a:ext uri="{FF2B5EF4-FFF2-40B4-BE49-F238E27FC236}">
                  <a16:creationId xmlns:a16="http://schemas.microsoft.com/office/drawing/2014/main" id="{46AFBC08-FDF2-4834-93A4-7A876FD2512D}"/>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sp>
        <p:nvSpPr>
          <p:cNvPr id="51" name="文本框 45">
            <a:extLst>
              <a:ext uri="{FF2B5EF4-FFF2-40B4-BE49-F238E27FC236}">
                <a16:creationId xmlns:a16="http://schemas.microsoft.com/office/drawing/2014/main" id="{630CA62C-F19A-47A4-9E9A-8E41C784DE43}"/>
              </a:ext>
            </a:extLst>
          </p:cNvPr>
          <p:cNvSpPr txBox="1"/>
          <p:nvPr/>
        </p:nvSpPr>
        <p:spPr>
          <a:xfrm>
            <a:off x="11095700" y="2878842"/>
            <a:ext cx="615553" cy="1859981"/>
          </a:xfrm>
          <a:prstGeom prst="rect">
            <a:avLst/>
          </a:prstGeom>
          <a:noFill/>
        </p:spPr>
        <p:txBody>
          <a:bodyPr vert="eaVert"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800" b="1" dirty="0">
                <a:solidFill>
                  <a:srgbClr val="333F50"/>
                </a:solidFill>
                <a:ea typeface="经典繁勘亭" pitchFamily="49" charset="-122"/>
                <a:sym typeface="FZFangSong-Z02S" panose="02010601030101010101" pitchFamily="2" charset="-122"/>
              </a:rPr>
              <a:t>补充问题</a:t>
            </a:r>
          </a:p>
        </p:txBody>
      </p:sp>
      <p:sp>
        <p:nvSpPr>
          <p:cNvPr id="2" name="灯片编号占位符 1">
            <a:extLst>
              <a:ext uri="{FF2B5EF4-FFF2-40B4-BE49-F238E27FC236}">
                <a16:creationId xmlns:a16="http://schemas.microsoft.com/office/drawing/2014/main" id="{2BAB9AEE-AE30-4366-93C6-1AA816C46CF6}"/>
              </a:ext>
            </a:extLst>
          </p:cNvPr>
          <p:cNvSpPr>
            <a:spLocks noGrp="1"/>
          </p:cNvSpPr>
          <p:nvPr>
            <p:ph type="sldNum" sz="quarter" idx="12"/>
          </p:nvPr>
        </p:nvSpPr>
        <p:spPr/>
        <p:txBody>
          <a:bodyPr/>
          <a:lstStyle/>
          <a:p>
            <a:fld id="{3BBC818E-74BE-45A5-811B-174B759C3D15}" type="slidenum">
              <a:rPr lang="zh-CN" altLang="en-US" smtClean="0"/>
              <a:pPr/>
              <a:t>3</a:t>
            </a:fld>
            <a:endParaRPr lang="zh-CN" altLang="en-US"/>
          </a:p>
        </p:txBody>
      </p:sp>
    </p:spTree>
    <p:extLst>
      <p:ext uri="{BB962C8B-B14F-4D97-AF65-F5344CB8AC3E}">
        <p14:creationId xmlns:p14="http://schemas.microsoft.com/office/powerpoint/2010/main" val="163320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childTnLst>
                                </p:cTn>
                              </p:par>
                              <p:par>
                                <p:cTn id="8" presetID="10" presetClass="entr" presetSubtype="0" fill="hold" nodeType="withEffect">
                                  <p:stCondLst>
                                    <p:cond delay="50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750"/>
                                        <p:tgtEl>
                                          <p:spTgt spid="68"/>
                                        </p:tgtEl>
                                      </p:cBhvr>
                                    </p:animEffect>
                                  </p:childTnLst>
                                </p:cTn>
                              </p:par>
                              <p:par>
                                <p:cTn id="11" presetID="10" presetClass="entr" presetSubtype="0" fill="hold" nodeType="withEffect">
                                  <p:stCondLst>
                                    <p:cond delay="50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750"/>
                                        <p:tgtEl>
                                          <p:spTgt spid="6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75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1000"/>
                                        <p:tgtEl>
                                          <p:spTgt spid="96"/>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1000"/>
                                        <p:tgtEl>
                                          <p:spTgt spid="93"/>
                                        </p:tgtEl>
                                      </p:cBhvr>
                                    </p:animEffect>
                                  </p:childTnLst>
                                </p:cTn>
                              </p:par>
                              <p:par>
                                <p:cTn id="31" presetID="10"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1000"/>
                                        <p:tgtEl>
                                          <p:spTgt spid="90"/>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1000"/>
                                        <p:tgtEl>
                                          <p:spTgt spid="57"/>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10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10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3" name="文本框 2">
            <a:extLst>
              <a:ext uri="{FF2B5EF4-FFF2-40B4-BE49-F238E27FC236}">
                <a16:creationId xmlns:a16="http://schemas.microsoft.com/office/drawing/2014/main" id="{80806EC4-5864-4696-8DE7-B12ECC138A3E}"/>
              </a:ext>
            </a:extLst>
          </p:cNvPr>
          <p:cNvSpPr txBox="1"/>
          <p:nvPr/>
        </p:nvSpPr>
        <p:spPr>
          <a:xfrm>
            <a:off x="783870" y="600003"/>
            <a:ext cx="4570482" cy="369332"/>
          </a:xfrm>
          <a:prstGeom prst="rect">
            <a:avLst/>
          </a:prstGeom>
          <a:noFill/>
        </p:spPr>
        <p:txBody>
          <a:bodyPr wrap="none" rtlCol="0">
            <a:spAutoFit/>
          </a:bodyPr>
          <a:lstStyle/>
          <a:p>
            <a:r>
              <a:rPr lang="zh-CN" altLang="en-US" dirty="0"/>
              <a:t>重点中学进一步造成不同地区之间的差异：</a:t>
            </a:r>
          </a:p>
        </p:txBody>
      </p:sp>
      <p:pic>
        <p:nvPicPr>
          <p:cNvPr id="5" name="图片 4">
            <a:extLst>
              <a:ext uri="{FF2B5EF4-FFF2-40B4-BE49-F238E27FC236}">
                <a16:creationId xmlns:a16="http://schemas.microsoft.com/office/drawing/2014/main" id="{F828E461-7C03-4090-85E2-FFE141AB1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3766" y="51186"/>
            <a:ext cx="4729655" cy="6858000"/>
          </a:xfrm>
          <a:prstGeom prst="rect">
            <a:avLst/>
          </a:prstGeom>
        </p:spPr>
      </p:pic>
      <p:sp>
        <p:nvSpPr>
          <p:cNvPr id="6" name="文本框 5">
            <a:extLst>
              <a:ext uri="{FF2B5EF4-FFF2-40B4-BE49-F238E27FC236}">
                <a16:creationId xmlns:a16="http://schemas.microsoft.com/office/drawing/2014/main" id="{B91047EF-8EB7-44F3-9ADB-53CB4C13FEB2}"/>
              </a:ext>
            </a:extLst>
          </p:cNvPr>
          <p:cNvSpPr txBox="1"/>
          <p:nvPr/>
        </p:nvSpPr>
        <p:spPr>
          <a:xfrm>
            <a:off x="265223" y="1025872"/>
            <a:ext cx="6597395" cy="1754326"/>
          </a:xfrm>
          <a:prstGeom prst="rect">
            <a:avLst/>
          </a:prstGeom>
          <a:noFill/>
        </p:spPr>
        <p:txBody>
          <a:bodyPr wrap="square" rtlCol="0">
            <a:spAutoFit/>
          </a:bodyPr>
          <a:lstStyle/>
          <a:p>
            <a:r>
              <a:rPr lang="zh-CN" altLang="en-US" b="1" dirty="0"/>
              <a:t>超级中学：</a:t>
            </a:r>
            <a:endParaRPr lang="en-US" altLang="zh-CN" b="1" dirty="0"/>
          </a:p>
          <a:p>
            <a:pPr marL="285750" indent="-285750">
              <a:buFont typeface="Arial" panose="020B0604020202020204" pitchFamily="34" charset="0"/>
              <a:buChar char="•"/>
            </a:pPr>
            <a:r>
              <a:rPr lang="zh-CN" altLang="en-US" dirty="0"/>
              <a:t>数量上东部省份百强高中的数量明显占绝对优势</a:t>
            </a:r>
            <a:endParaRPr lang="en-US" altLang="zh-CN" dirty="0"/>
          </a:p>
          <a:p>
            <a:pPr marL="285750" indent="-285750">
              <a:buFont typeface="Arial" panose="020B0604020202020204" pitchFamily="34" charset="0"/>
              <a:buChar char="•"/>
            </a:pPr>
            <a:r>
              <a:rPr lang="zh-CN" altLang="en-US" dirty="0"/>
              <a:t>超级中学垄断一省优质生源，优质教师资源，以成就自身</a:t>
            </a:r>
            <a:endParaRPr lang="en-US" altLang="zh-CN" dirty="0"/>
          </a:p>
          <a:p>
            <a:pPr marL="285750" indent="-285750">
              <a:buFont typeface="Arial" panose="020B0604020202020204" pitchFamily="34" charset="0"/>
              <a:buChar char="•"/>
            </a:pPr>
            <a:r>
              <a:rPr lang="zh-CN" altLang="en-US" dirty="0"/>
              <a:t>高升学质量使得其他学校雪上加霜，进一步造成不同高中升学机会差异</a:t>
            </a:r>
            <a:endParaRPr lang="en-US" altLang="zh-CN" dirty="0"/>
          </a:p>
          <a:p>
            <a:endParaRPr lang="zh-CN" altLang="en-US" dirty="0"/>
          </a:p>
        </p:txBody>
      </p:sp>
      <p:pic>
        <p:nvPicPr>
          <p:cNvPr id="8" name="图片 7">
            <a:extLst>
              <a:ext uri="{FF2B5EF4-FFF2-40B4-BE49-F238E27FC236}">
                <a16:creationId xmlns:a16="http://schemas.microsoft.com/office/drawing/2014/main" id="{43B5C6F1-5583-4131-9D93-8740949A25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993" y="2569686"/>
            <a:ext cx="6096000" cy="4181475"/>
          </a:xfrm>
          <a:prstGeom prst="rect">
            <a:avLst/>
          </a:prstGeom>
        </p:spPr>
      </p:pic>
      <p:cxnSp>
        <p:nvCxnSpPr>
          <p:cNvPr id="11" name="直接连接符 10">
            <a:extLst>
              <a:ext uri="{FF2B5EF4-FFF2-40B4-BE49-F238E27FC236}">
                <a16:creationId xmlns:a16="http://schemas.microsoft.com/office/drawing/2014/main" id="{EE1EA364-8747-429B-A25A-C52721C5CA15}"/>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79A8751-45AD-4529-A490-556DF84438A8}"/>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当代中国</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重点中学</a:t>
            </a:r>
          </a:p>
        </p:txBody>
      </p:sp>
      <p:sp>
        <p:nvSpPr>
          <p:cNvPr id="2" name="灯片编号占位符 1">
            <a:extLst>
              <a:ext uri="{FF2B5EF4-FFF2-40B4-BE49-F238E27FC236}">
                <a16:creationId xmlns:a16="http://schemas.microsoft.com/office/drawing/2014/main" id="{274ED3C1-3F28-4A03-AD6C-409528243A0F}"/>
              </a:ext>
            </a:extLst>
          </p:cNvPr>
          <p:cNvSpPr>
            <a:spLocks noGrp="1"/>
          </p:cNvSpPr>
          <p:nvPr>
            <p:ph type="sldNum" sz="quarter" idx="12"/>
          </p:nvPr>
        </p:nvSpPr>
        <p:spPr/>
        <p:txBody>
          <a:bodyPr/>
          <a:lstStyle/>
          <a:p>
            <a:fld id="{3BBC818E-74BE-45A5-811B-174B759C3D15}" type="slidenum">
              <a:rPr lang="zh-CN" altLang="en-US" smtClean="0"/>
              <a:pPr/>
              <a:t>30</a:t>
            </a:fld>
            <a:endParaRPr lang="zh-CN" altLang="en-US"/>
          </a:p>
        </p:txBody>
      </p:sp>
    </p:spTree>
    <p:extLst>
      <p:ext uri="{BB962C8B-B14F-4D97-AF65-F5344CB8AC3E}">
        <p14:creationId xmlns:p14="http://schemas.microsoft.com/office/powerpoint/2010/main" val="334398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598" y="-222462"/>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283165" y="244113"/>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66248" y="346423"/>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4" name="图片 3">
            <a:extLst>
              <a:ext uri="{FF2B5EF4-FFF2-40B4-BE49-F238E27FC236}">
                <a16:creationId xmlns:a16="http://schemas.microsoft.com/office/drawing/2014/main" id="{71F52D7E-DEC3-414E-A75F-DB6D53448EDB}"/>
              </a:ext>
            </a:extLst>
          </p:cNvPr>
          <p:cNvPicPr>
            <a:picLocks noChangeAspect="1"/>
          </p:cNvPicPr>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saturation sat="0"/>
                    </a14:imgEffect>
                    <a14:imgEffect>
                      <a14:brightnessContrast contrast="5000"/>
                    </a14:imgEffect>
                  </a14:imgLayer>
                </a14:imgProps>
              </a:ext>
              <a:ext uri="{28A0092B-C50C-407E-A947-70E740481C1C}">
                <a14:useLocalDpi xmlns:a14="http://schemas.microsoft.com/office/drawing/2010/main" val="0"/>
              </a:ext>
            </a:extLst>
          </a:blip>
          <a:stretch>
            <a:fillRect/>
          </a:stretch>
        </p:blipFill>
        <p:spPr>
          <a:xfrm flipH="1">
            <a:off x="87482" y="5270090"/>
            <a:ext cx="1340457" cy="1581638"/>
          </a:xfrm>
          <a:prstGeom prst="rect">
            <a:avLst/>
          </a:prstGeom>
        </p:spPr>
      </p:pic>
      <p:sp>
        <p:nvSpPr>
          <p:cNvPr id="22" name="Oval 2">
            <a:extLst>
              <a:ext uri="{FF2B5EF4-FFF2-40B4-BE49-F238E27FC236}">
                <a16:creationId xmlns:a16="http://schemas.microsoft.com/office/drawing/2014/main" id="{8E162F63-952E-46E0-BFE5-7AAFDE94A5D1}"/>
              </a:ext>
            </a:extLst>
          </p:cNvPr>
          <p:cNvSpPr/>
          <p:nvPr/>
        </p:nvSpPr>
        <p:spPr>
          <a:xfrm>
            <a:off x="10606298" y="-531903"/>
            <a:ext cx="1528834" cy="1756651"/>
          </a:xfrm>
          <a:prstGeom prst="ellipse">
            <a:avLst/>
          </a:prstGeom>
          <a:blipFill dpi="0" rotWithShape="1">
            <a:blip r:embed="rId8" cstate="print">
              <a:duotone>
                <a:prstClr val="black"/>
                <a:srgbClr val="D9C3A5">
                  <a:tint val="50000"/>
                  <a:satMod val="180000"/>
                </a:srgbClr>
              </a:duotone>
            </a:blip>
            <a:srcRect/>
            <a:stretch>
              <a:fillRect l="12000" t="17000" r="-9000" b="8000"/>
            </a:stretch>
          </a:blipFill>
          <a:ln w="12700" cap="flat" cmpd="sng">
            <a:noFill/>
            <a:prstDash val="solid"/>
            <a:bevel/>
            <a:headEnd type="none" w="med" len="med"/>
            <a:tailEnd type="none" w="med" len="me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buFont typeface="Arial" panose="020B0604020202020204" pitchFamily="34" charset="0"/>
              <a:buNone/>
            </a:pPr>
            <a:endParaRPr lang="en-US" altLang="zh-CN" dirty="0">
              <a:solidFill>
                <a:srgbClr val="262626"/>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F7D63597-AE84-41DE-A2D4-B655155DC2B8}"/>
              </a:ext>
            </a:extLst>
          </p:cNvPr>
          <p:cNvSpPr txBox="1"/>
          <p:nvPr/>
        </p:nvSpPr>
        <p:spPr>
          <a:xfrm>
            <a:off x="1019279" y="163564"/>
            <a:ext cx="10469723" cy="6540252"/>
          </a:xfrm>
          <a:prstGeom prst="rect">
            <a:avLst/>
          </a:prstGeom>
          <a:noFill/>
        </p:spPr>
        <p:txBody>
          <a:bodyPr wrap="square" rtlCol="0">
            <a:spAutoFit/>
          </a:bodyPr>
          <a:lstStyle/>
          <a:p>
            <a:pPr algn="ctr"/>
            <a:r>
              <a:rPr lang="zh-CN" altLang="en-US" sz="3200" dirty="0">
                <a:latin typeface="新宋体" panose="02010609030101010101" pitchFamily="49" charset="-122"/>
                <a:ea typeface="新宋体" panose="02010609030101010101" pitchFamily="49" charset="-122"/>
              </a:rPr>
              <a:t>小结</a:t>
            </a:r>
            <a:endParaRPr lang="en-US" altLang="zh-CN" sz="3200" dirty="0">
              <a:latin typeface="新宋体" panose="02010609030101010101" pitchFamily="49" charset="-122"/>
              <a:ea typeface="新宋体" panose="02010609030101010101" pitchFamily="49" charset="-122"/>
            </a:endParaRPr>
          </a:p>
          <a:p>
            <a:pPr marL="285750" indent="-285750">
              <a:spcBef>
                <a:spcPts val="600"/>
              </a:spcBef>
              <a:spcAft>
                <a:spcPts val="600"/>
              </a:spcAft>
              <a:buFont typeface="Arial" panose="020B0604020202020204" pitchFamily="34" charset="0"/>
              <a:buChar char="•"/>
            </a:pPr>
            <a:r>
              <a:rPr lang="zh-CN" altLang="en-US" b="1" dirty="0">
                <a:latin typeface="新宋体" panose="02010609030101010101" pitchFamily="49" charset="-122"/>
                <a:ea typeface="新宋体" panose="02010609030101010101" pitchFamily="49" charset="-122"/>
              </a:rPr>
              <a:t>性别</a:t>
            </a:r>
            <a:r>
              <a:rPr lang="en-US" altLang="zh-CN" b="1" dirty="0">
                <a:latin typeface="新宋体" panose="02010609030101010101" pitchFamily="49" charset="-122"/>
                <a:ea typeface="新宋体" panose="02010609030101010101" pitchFamily="49" charset="-122"/>
              </a:rPr>
              <a:t>——</a:t>
            </a:r>
            <a:r>
              <a:rPr lang="zh-CN" altLang="en-US" b="1" dirty="0">
                <a:latin typeface="新宋体" panose="02010609030101010101" pitchFamily="49" charset="-122"/>
                <a:ea typeface="新宋体" panose="02010609030101010101" pitchFamily="49" charset="-122"/>
              </a:rPr>
              <a:t>思想解放。</a:t>
            </a:r>
            <a:r>
              <a:rPr lang="zh-CN" altLang="en-US" dirty="0">
                <a:latin typeface="新宋体" panose="02010609030101010101" pitchFamily="49" charset="-122"/>
                <a:ea typeface="新宋体" panose="02010609030101010101" pitchFamily="49" charset="-122"/>
              </a:rPr>
              <a:t>性别对受教育资格的影响，随着女性地位的不断提高、人们思想的进一步解放而逐渐消失。当下的学者面对性别因素，更多考虑专业选择、就业优势、家庭取舍等问题，大多数人认为性别不再是女性受教育的阻碍。但我们仍要注意在农村地区，女孩的受教育机会仍然缺乏。</a:t>
            </a:r>
            <a:endParaRPr lang="en-US" altLang="zh-CN" dirty="0">
              <a:latin typeface="新宋体" panose="02010609030101010101" pitchFamily="49" charset="-122"/>
              <a:ea typeface="新宋体" panose="02010609030101010101" pitchFamily="49" charset="-122"/>
            </a:endParaRPr>
          </a:p>
          <a:p>
            <a:pPr marL="285750" indent="-285750">
              <a:spcBef>
                <a:spcPts val="600"/>
              </a:spcBef>
              <a:spcAft>
                <a:spcPts val="600"/>
              </a:spcAft>
              <a:buFont typeface="Arial" panose="020B0604020202020204" pitchFamily="34" charset="0"/>
              <a:buChar char="•"/>
            </a:pPr>
            <a:r>
              <a:rPr lang="zh-CN" altLang="en-US" b="1" dirty="0">
                <a:latin typeface="新宋体" panose="02010609030101010101" pitchFamily="49" charset="-122"/>
                <a:ea typeface="新宋体" panose="02010609030101010101" pitchFamily="49" charset="-122"/>
              </a:rPr>
              <a:t>民族</a:t>
            </a:r>
            <a:r>
              <a:rPr lang="en-US" altLang="zh-CN" b="1" dirty="0">
                <a:latin typeface="新宋体" panose="02010609030101010101" pitchFamily="49" charset="-122"/>
                <a:ea typeface="新宋体" panose="02010609030101010101" pitchFamily="49" charset="-122"/>
              </a:rPr>
              <a:t>——</a:t>
            </a:r>
            <a:r>
              <a:rPr lang="zh-CN" altLang="en-US" b="1" dirty="0">
                <a:latin typeface="新宋体" panose="02010609030101010101" pitchFamily="49" charset="-122"/>
                <a:ea typeface="新宋体" panose="02010609030101010101" pitchFamily="49" charset="-122"/>
              </a:rPr>
              <a:t>地理位置与相关优惠政策。</a:t>
            </a:r>
            <a:r>
              <a:rPr lang="zh-CN" altLang="en-US" dirty="0">
                <a:latin typeface="新宋体" panose="02010609030101010101" pitchFamily="49" charset="-122"/>
                <a:ea typeface="新宋体" panose="02010609030101010101" pitchFamily="49" charset="-122"/>
              </a:rPr>
              <a:t>民族因素在新中国成立后，随少数民族地区的不断解放与发展，对教育的影响逐渐减弱，而且国家对少数民族招生实行优惠政策，降分录取，也在缩小差距。目前，在中国影响少数民族教育获得的深层原因可能不是民族本身，而是诸如地理位置、城乡分布和家长职业等少数民族自带的客观因素，以及各民族内部对教育的重视程度和国家在全国各地组织民族班时覆盖的民族范围。</a:t>
            </a:r>
            <a:endParaRPr lang="en-US" altLang="zh-CN" dirty="0">
              <a:latin typeface="新宋体" panose="02010609030101010101" pitchFamily="49" charset="-122"/>
              <a:ea typeface="新宋体" panose="02010609030101010101" pitchFamily="49" charset="-122"/>
            </a:endParaRPr>
          </a:p>
          <a:p>
            <a:pPr marL="285750" indent="-285750">
              <a:spcBef>
                <a:spcPts val="600"/>
              </a:spcBef>
              <a:spcAft>
                <a:spcPts val="600"/>
              </a:spcAft>
              <a:buFont typeface="Arial" panose="020B0604020202020204" pitchFamily="34" charset="0"/>
              <a:buChar char="•"/>
            </a:pPr>
            <a:r>
              <a:rPr lang="zh-CN" altLang="en-US" b="1" dirty="0">
                <a:latin typeface="新宋体" panose="02010609030101010101" pitchFamily="49" charset="-122"/>
                <a:ea typeface="新宋体" panose="02010609030101010101" pitchFamily="49" charset="-122"/>
              </a:rPr>
              <a:t>家庭</a:t>
            </a:r>
            <a:r>
              <a:rPr lang="en-US" altLang="zh-CN" b="1" dirty="0">
                <a:latin typeface="新宋体" panose="02010609030101010101" pitchFamily="49" charset="-122"/>
                <a:ea typeface="新宋体" panose="02010609030101010101" pitchFamily="49" charset="-122"/>
              </a:rPr>
              <a:t>——</a:t>
            </a:r>
            <a:r>
              <a:rPr lang="zh-CN" altLang="en-US" b="1" dirty="0">
                <a:latin typeface="新宋体" panose="02010609030101010101" pitchFamily="49" charset="-122"/>
                <a:ea typeface="新宋体" panose="02010609030101010101" pitchFamily="49" charset="-122"/>
              </a:rPr>
              <a:t>录取资格到教育资源。</a:t>
            </a:r>
            <a:r>
              <a:rPr lang="zh-CN" altLang="en-US" dirty="0">
                <a:latin typeface="新宋体" panose="02010609030101010101" pitchFamily="49" charset="-122"/>
                <a:ea typeface="新宋体" panose="02010609030101010101" pitchFamily="49" charset="-122"/>
              </a:rPr>
              <a:t>家庭背景对于教育的影响在改革开放之前，更多体现在家庭成分与父母职业上，“又红又专”的要求，对工农子弟的特殊照顾给受教育者的来源带来极大的影响。而在提出了“有教无类”的方针之后，家庭的经济条件、权力地位、父母的受教育水平成为主导因素。这种家庭背景带来的影响实际上无法完全消除。而且家庭背景对教育情况的影响其实与地理位置之间有着复杂的关系。</a:t>
            </a:r>
            <a:endParaRPr lang="en-US" altLang="zh-CN" dirty="0">
              <a:latin typeface="新宋体" panose="02010609030101010101" pitchFamily="49" charset="-122"/>
              <a:ea typeface="新宋体" panose="02010609030101010101" pitchFamily="49" charset="-122"/>
            </a:endParaRPr>
          </a:p>
          <a:p>
            <a:pPr marL="285750" indent="-285750">
              <a:spcBef>
                <a:spcPts val="600"/>
              </a:spcBef>
              <a:spcAft>
                <a:spcPts val="600"/>
              </a:spcAft>
              <a:buFont typeface="Arial" panose="020B0604020202020204" pitchFamily="34" charset="0"/>
              <a:buChar char="•"/>
            </a:pPr>
            <a:r>
              <a:rPr lang="zh-CN" altLang="en-US" b="1" dirty="0">
                <a:latin typeface="新宋体" panose="02010609030101010101" pitchFamily="49" charset="-122"/>
                <a:ea typeface="新宋体" panose="02010609030101010101" pitchFamily="49" charset="-122"/>
              </a:rPr>
              <a:t>地理</a:t>
            </a:r>
            <a:r>
              <a:rPr lang="en-US" altLang="zh-CN" b="1" dirty="0">
                <a:latin typeface="新宋体" panose="02010609030101010101" pitchFamily="49" charset="-122"/>
                <a:ea typeface="新宋体" panose="02010609030101010101" pitchFamily="49" charset="-122"/>
              </a:rPr>
              <a:t>——</a:t>
            </a:r>
            <a:r>
              <a:rPr lang="zh-CN" altLang="en-US" b="1" dirty="0">
                <a:latin typeface="新宋体" panose="02010609030101010101" pitchFamily="49" charset="-122"/>
                <a:ea typeface="新宋体" panose="02010609030101010101" pitchFamily="49" charset="-122"/>
              </a:rPr>
              <a:t>经济发展与教育发展。</a:t>
            </a:r>
            <a:r>
              <a:rPr lang="zh-CN" altLang="en-US" dirty="0">
                <a:latin typeface="新宋体" panose="02010609030101010101" pitchFamily="49" charset="-122"/>
                <a:ea typeface="新宋体" panose="02010609030101010101" pitchFamily="49" charset="-122"/>
              </a:rPr>
              <a:t>地理位置，即教育在空间上的分布不均主要来自发展的不平衡。东西地区的差距，城乡的教育资源分配，经济发达省份与相对落后省份的条件持续影响着中国学生的受教育情况，尤其是高等教育。期待随着共同富裕的脚步，此情况能逐步改善。</a:t>
            </a:r>
            <a:endParaRPr lang="en-US" altLang="zh-CN" dirty="0">
              <a:latin typeface="新宋体" panose="02010609030101010101" pitchFamily="49" charset="-122"/>
              <a:ea typeface="新宋体" panose="02010609030101010101" pitchFamily="49" charset="-122"/>
            </a:endParaRPr>
          </a:p>
          <a:p>
            <a:pPr marL="285750" indent="-285750">
              <a:spcBef>
                <a:spcPts val="600"/>
              </a:spcBef>
              <a:spcAft>
                <a:spcPts val="600"/>
              </a:spcAft>
              <a:buFont typeface="Arial" panose="020B0604020202020204" pitchFamily="34" charset="0"/>
              <a:buChar char="•"/>
            </a:pPr>
            <a:r>
              <a:rPr lang="zh-CN" altLang="en-US" b="1" dirty="0">
                <a:latin typeface="新宋体" panose="02010609030101010101" pitchFamily="49" charset="-122"/>
                <a:ea typeface="新宋体" panose="02010609030101010101" pitchFamily="49" charset="-122"/>
              </a:rPr>
              <a:t>重点中学</a:t>
            </a:r>
            <a:r>
              <a:rPr lang="en-US" altLang="zh-CN" b="1" dirty="0">
                <a:latin typeface="新宋体" panose="02010609030101010101" pitchFamily="49" charset="-122"/>
                <a:ea typeface="新宋体" panose="02010609030101010101" pitchFamily="49" charset="-122"/>
              </a:rPr>
              <a:t>——</a:t>
            </a:r>
            <a:r>
              <a:rPr lang="zh-CN" altLang="en-US" b="1" dirty="0">
                <a:latin typeface="新宋体" panose="02010609030101010101" pitchFamily="49" charset="-122"/>
                <a:ea typeface="新宋体" panose="02010609030101010101" pitchFamily="49" charset="-122"/>
              </a:rPr>
              <a:t>综合因素。</a:t>
            </a:r>
            <a:r>
              <a:rPr lang="zh-CN" altLang="en-US" dirty="0">
                <a:latin typeface="新宋体" panose="02010609030101010101" pitchFamily="49" charset="-122"/>
                <a:ea typeface="新宋体" panose="02010609030101010101" pitchFamily="49" charset="-122"/>
              </a:rPr>
              <a:t>重点中学其实在新中国成立后就一直存在，除了在文革期间短暂停止，它一直影响着大学的生源。作为学子，我们亲身感受了在重点高中读书对考入顶尖大学的意义。进入重点高中对父母经济实力与权力的要求，在某种意义上是教育不公平的体现。</a:t>
            </a:r>
          </a:p>
        </p:txBody>
      </p:sp>
      <p:sp>
        <p:nvSpPr>
          <p:cNvPr id="2" name="灯片编号占位符 1">
            <a:extLst>
              <a:ext uri="{FF2B5EF4-FFF2-40B4-BE49-F238E27FC236}">
                <a16:creationId xmlns:a16="http://schemas.microsoft.com/office/drawing/2014/main" id="{55AFC55A-E991-4457-BB4D-81289A4BCFC2}"/>
              </a:ext>
            </a:extLst>
          </p:cNvPr>
          <p:cNvSpPr>
            <a:spLocks noGrp="1"/>
          </p:cNvSpPr>
          <p:nvPr>
            <p:ph type="sldNum" sz="quarter" idx="12"/>
          </p:nvPr>
        </p:nvSpPr>
        <p:spPr/>
        <p:txBody>
          <a:bodyPr/>
          <a:lstStyle/>
          <a:p>
            <a:fld id="{3BBC818E-74BE-45A5-811B-174B759C3D15}" type="slidenum">
              <a:rPr lang="zh-CN" altLang="en-US" smtClean="0"/>
              <a:pPr/>
              <a:t>31</a:t>
            </a:fld>
            <a:endParaRPr lang="zh-CN" altLang="en-US"/>
          </a:p>
        </p:txBody>
      </p:sp>
    </p:spTree>
    <p:extLst>
      <p:ext uri="{BB962C8B-B14F-4D97-AF65-F5344CB8AC3E}">
        <p14:creationId xmlns:p14="http://schemas.microsoft.com/office/powerpoint/2010/main" val="757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2294" y="2149859"/>
            <a:ext cx="1037465" cy="1305836"/>
            <a:chOff x="4288500" y="778744"/>
            <a:chExt cx="701068" cy="882416"/>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8500" y="778744"/>
              <a:ext cx="701068" cy="748726"/>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伍</a:t>
              </a:r>
            </a:p>
          </p:txBody>
        </p:sp>
      </p:grpSp>
      <p:sp>
        <p:nvSpPr>
          <p:cNvPr id="46" name="文本框 10">
            <a:extLst>
              <a:ext uri="{FF2B5EF4-FFF2-40B4-BE49-F238E27FC236}">
                <a16:creationId xmlns:a16="http://schemas.microsoft.com/office/drawing/2014/main" id="{1DBDF8A6-7F70-4523-84CC-55392CDDA292}"/>
              </a:ext>
            </a:extLst>
          </p:cNvPr>
          <p:cNvSpPr txBox="1"/>
          <p:nvPr/>
        </p:nvSpPr>
        <p:spPr>
          <a:xfrm>
            <a:off x="5004872" y="3361224"/>
            <a:ext cx="2444781" cy="412934"/>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补充问题</a:t>
            </a:r>
          </a:p>
        </p:txBody>
      </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
        <p:nvSpPr>
          <p:cNvPr id="15" name="文本框 14">
            <a:extLst>
              <a:ext uri="{FF2B5EF4-FFF2-40B4-BE49-F238E27FC236}">
                <a16:creationId xmlns:a16="http://schemas.microsoft.com/office/drawing/2014/main" id="{A94FF668-68C4-4E7D-B01C-53B91A4ECC58}"/>
              </a:ext>
            </a:extLst>
          </p:cNvPr>
          <p:cNvSpPr txBox="1"/>
          <p:nvPr/>
        </p:nvSpPr>
        <p:spPr>
          <a:xfrm>
            <a:off x="2275562" y="3830946"/>
            <a:ext cx="7572201" cy="646331"/>
          </a:xfrm>
          <a:prstGeom prst="rect">
            <a:avLst/>
          </a:prstGeom>
          <a:noFill/>
        </p:spPr>
        <p:txBody>
          <a:bodyPr wrap="square" rtlCol="0">
            <a:spAutoFit/>
          </a:bodyPr>
          <a:lstStyle/>
          <a:p>
            <a:pPr indent="457200"/>
            <a:r>
              <a:rPr lang="zh-CN" altLang="en-US" dirty="0">
                <a:solidFill>
                  <a:srgbClr val="333F50"/>
                </a:solidFill>
                <a:latin typeface="新宋体" panose="02010609030101010101" pitchFamily="49" charset="-122"/>
                <a:ea typeface="新宋体" panose="02010609030101010101" pitchFamily="49" charset="-122"/>
              </a:rPr>
              <a:t>对于初等教育的情况进行补充说明，分析学生选择出国留学的意愿，补充目前大学招生的辅助方法。</a:t>
            </a:r>
          </a:p>
        </p:txBody>
      </p:sp>
      <p:sp>
        <p:nvSpPr>
          <p:cNvPr id="2" name="灯片编号占位符 1">
            <a:extLst>
              <a:ext uri="{FF2B5EF4-FFF2-40B4-BE49-F238E27FC236}">
                <a16:creationId xmlns:a16="http://schemas.microsoft.com/office/drawing/2014/main" id="{E72E5C86-040C-4E3B-A033-66414D07C44C}"/>
              </a:ext>
            </a:extLst>
          </p:cNvPr>
          <p:cNvSpPr>
            <a:spLocks noGrp="1"/>
          </p:cNvSpPr>
          <p:nvPr>
            <p:ph type="sldNum" sz="quarter" idx="12"/>
          </p:nvPr>
        </p:nvSpPr>
        <p:spPr/>
        <p:txBody>
          <a:bodyPr/>
          <a:lstStyle/>
          <a:p>
            <a:fld id="{3BBC818E-74BE-45A5-811B-174B759C3D15}" type="slidenum">
              <a:rPr lang="zh-CN" altLang="en-US" smtClean="0"/>
              <a:pPr/>
              <a:t>32</a:t>
            </a:fld>
            <a:endParaRPr lang="zh-CN" altLang="en-US"/>
          </a:p>
        </p:txBody>
      </p:sp>
    </p:spTree>
    <p:extLst>
      <p:ext uri="{BB962C8B-B14F-4D97-AF65-F5344CB8AC3E}">
        <p14:creationId xmlns:p14="http://schemas.microsoft.com/office/powerpoint/2010/main" val="24402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1" name="直接连接符 10">
            <a:extLst>
              <a:ext uri="{FF2B5EF4-FFF2-40B4-BE49-F238E27FC236}">
                <a16:creationId xmlns:a16="http://schemas.microsoft.com/office/drawing/2014/main" id="{A4D488E9-0D9D-4E82-A505-923E7ED9E73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116BA5C-13B7-400B-9C4E-E5689FB4F169}"/>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学前教育</a:t>
            </a:r>
          </a:p>
        </p:txBody>
      </p:sp>
      <p:sp>
        <p:nvSpPr>
          <p:cNvPr id="2" name="灯片编号占位符 1">
            <a:extLst>
              <a:ext uri="{FF2B5EF4-FFF2-40B4-BE49-F238E27FC236}">
                <a16:creationId xmlns:a16="http://schemas.microsoft.com/office/drawing/2014/main" id="{E28DB20C-D891-484F-9B83-9BF6AC1D3501}"/>
              </a:ext>
            </a:extLst>
          </p:cNvPr>
          <p:cNvSpPr>
            <a:spLocks noGrp="1"/>
          </p:cNvSpPr>
          <p:nvPr>
            <p:ph type="sldNum" sz="quarter" idx="12"/>
          </p:nvPr>
        </p:nvSpPr>
        <p:spPr/>
        <p:txBody>
          <a:bodyPr/>
          <a:lstStyle/>
          <a:p>
            <a:fld id="{3BBC818E-74BE-45A5-811B-174B759C3D15}" type="slidenum">
              <a:rPr lang="zh-CN" altLang="en-US" smtClean="0"/>
              <a:pPr/>
              <a:t>33</a:t>
            </a:fld>
            <a:endParaRPr lang="zh-CN" altLang="en-US"/>
          </a:p>
        </p:txBody>
      </p:sp>
      <p:pic>
        <p:nvPicPr>
          <p:cNvPr id="6" name="图片 5">
            <a:extLst>
              <a:ext uri="{FF2B5EF4-FFF2-40B4-BE49-F238E27FC236}">
                <a16:creationId xmlns:a16="http://schemas.microsoft.com/office/drawing/2014/main" id="{A1932929-0B99-497B-AB8E-D35EC8546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11436"/>
            <a:ext cx="6181725" cy="3636790"/>
          </a:xfrm>
          <a:prstGeom prst="rect">
            <a:avLst/>
          </a:prstGeom>
        </p:spPr>
      </p:pic>
      <p:pic>
        <p:nvPicPr>
          <p:cNvPr id="9" name="图片 8">
            <a:extLst>
              <a:ext uri="{FF2B5EF4-FFF2-40B4-BE49-F238E27FC236}">
                <a16:creationId xmlns:a16="http://schemas.microsoft.com/office/drawing/2014/main" id="{C5746981-C82F-4375-B4E7-4DFB8CB6F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683" y="2768001"/>
            <a:ext cx="6155834" cy="3692525"/>
          </a:xfrm>
          <a:prstGeom prst="rect">
            <a:avLst/>
          </a:prstGeom>
        </p:spPr>
      </p:pic>
    </p:spTree>
    <p:extLst>
      <p:ext uri="{BB962C8B-B14F-4D97-AF65-F5344CB8AC3E}">
        <p14:creationId xmlns:p14="http://schemas.microsoft.com/office/powerpoint/2010/main" val="6616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1" name="直接连接符 10">
            <a:extLst>
              <a:ext uri="{FF2B5EF4-FFF2-40B4-BE49-F238E27FC236}">
                <a16:creationId xmlns:a16="http://schemas.microsoft.com/office/drawing/2014/main" id="{A4D488E9-0D9D-4E82-A505-923E7ED9E73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116BA5C-13B7-400B-9C4E-E5689FB4F169}"/>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初等教育</a:t>
            </a:r>
          </a:p>
        </p:txBody>
      </p:sp>
      <p:sp>
        <p:nvSpPr>
          <p:cNvPr id="2" name="灯片编号占位符 1">
            <a:extLst>
              <a:ext uri="{FF2B5EF4-FFF2-40B4-BE49-F238E27FC236}">
                <a16:creationId xmlns:a16="http://schemas.microsoft.com/office/drawing/2014/main" id="{E28DB20C-D891-484F-9B83-9BF6AC1D3501}"/>
              </a:ext>
            </a:extLst>
          </p:cNvPr>
          <p:cNvSpPr>
            <a:spLocks noGrp="1"/>
          </p:cNvSpPr>
          <p:nvPr>
            <p:ph type="sldNum" sz="quarter" idx="12"/>
          </p:nvPr>
        </p:nvSpPr>
        <p:spPr/>
        <p:txBody>
          <a:bodyPr/>
          <a:lstStyle/>
          <a:p>
            <a:fld id="{3BBC818E-74BE-45A5-811B-174B759C3D15}" type="slidenum">
              <a:rPr lang="zh-CN" altLang="en-US" smtClean="0"/>
              <a:pPr/>
              <a:t>34</a:t>
            </a:fld>
            <a:endParaRPr lang="zh-CN" altLang="en-US"/>
          </a:p>
        </p:txBody>
      </p:sp>
      <p:pic>
        <p:nvPicPr>
          <p:cNvPr id="15" name="图片 14">
            <a:extLst>
              <a:ext uri="{FF2B5EF4-FFF2-40B4-BE49-F238E27FC236}">
                <a16:creationId xmlns:a16="http://schemas.microsoft.com/office/drawing/2014/main" id="{88427157-EDE3-4E05-B13C-BDA5AD746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200" y="3293407"/>
            <a:ext cx="6191249" cy="3190875"/>
          </a:xfrm>
          <a:prstGeom prst="rect">
            <a:avLst/>
          </a:prstGeom>
        </p:spPr>
      </p:pic>
      <p:pic>
        <p:nvPicPr>
          <p:cNvPr id="17" name="图片 16">
            <a:extLst>
              <a:ext uri="{FF2B5EF4-FFF2-40B4-BE49-F238E27FC236}">
                <a16:creationId xmlns:a16="http://schemas.microsoft.com/office/drawing/2014/main" id="{5DCB2BE0-A3A9-4422-A5BB-7E059BE3A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5201" y="160626"/>
            <a:ext cx="6191249" cy="3248741"/>
          </a:xfrm>
          <a:prstGeom prst="rect">
            <a:avLst/>
          </a:prstGeom>
        </p:spPr>
      </p:pic>
      <p:pic>
        <p:nvPicPr>
          <p:cNvPr id="13" name="图片 12">
            <a:extLst>
              <a:ext uri="{FF2B5EF4-FFF2-40B4-BE49-F238E27FC236}">
                <a16:creationId xmlns:a16="http://schemas.microsoft.com/office/drawing/2014/main" id="{6D5516E8-522A-4AAD-88E6-FBAB73F1D476}"/>
              </a:ext>
            </a:extLst>
          </p:cNvPr>
          <p:cNvPicPr>
            <a:picLocks noChangeAspect="1"/>
          </p:cNvPicPr>
          <p:nvPr/>
        </p:nvPicPr>
        <p:blipFill rotWithShape="1">
          <a:blip r:embed="rId7">
            <a:extLst>
              <a:ext uri="{28A0092B-C50C-407E-A947-70E740481C1C}">
                <a14:useLocalDpi xmlns:a14="http://schemas.microsoft.com/office/drawing/2010/main" val="0"/>
              </a:ext>
            </a:extLst>
          </a:blip>
          <a:srcRect r="3256"/>
          <a:stretch/>
        </p:blipFill>
        <p:spPr>
          <a:xfrm>
            <a:off x="1" y="1550641"/>
            <a:ext cx="6096000" cy="3650296"/>
          </a:xfrm>
          <a:prstGeom prst="rect">
            <a:avLst/>
          </a:prstGeom>
        </p:spPr>
      </p:pic>
    </p:spTree>
    <p:extLst>
      <p:ext uri="{BB962C8B-B14F-4D97-AF65-F5344CB8AC3E}">
        <p14:creationId xmlns:p14="http://schemas.microsoft.com/office/powerpoint/2010/main" val="3945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1" name="直接连接符 10">
            <a:extLst>
              <a:ext uri="{FF2B5EF4-FFF2-40B4-BE49-F238E27FC236}">
                <a16:creationId xmlns:a16="http://schemas.microsoft.com/office/drawing/2014/main" id="{A4D488E9-0D9D-4E82-A505-923E7ED9E73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116BA5C-13B7-400B-9C4E-E5689FB4F169}"/>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高等教育</a:t>
            </a:r>
          </a:p>
        </p:txBody>
      </p:sp>
      <p:sp>
        <p:nvSpPr>
          <p:cNvPr id="2" name="灯片编号占位符 1">
            <a:extLst>
              <a:ext uri="{FF2B5EF4-FFF2-40B4-BE49-F238E27FC236}">
                <a16:creationId xmlns:a16="http://schemas.microsoft.com/office/drawing/2014/main" id="{E28DB20C-D891-484F-9B83-9BF6AC1D3501}"/>
              </a:ext>
            </a:extLst>
          </p:cNvPr>
          <p:cNvSpPr>
            <a:spLocks noGrp="1"/>
          </p:cNvSpPr>
          <p:nvPr>
            <p:ph type="sldNum" sz="quarter" idx="12"/>
          </p:nvPr>
        </p:nvSpPr>
        <p:spPr/>
        <p:txBody>
          <a:bodyPr/>
          <a:lstStyle/>
          <a:p>
            <a:fld id="{3BBC818E-74BE-45A5-811B-174B759C3D15}" type="slidenum">
              <a:rPr lang="zh-CN" altLang="en-US" smtClean="0"/>
              <a:pPr/>
              <a:t>35</a:t>
            </a:fld>
            <a:endParaRPr lang="zh-CN" altLang="en-US"/>
          </a:p>
        </p:txBody>
      </p:sp>
      <p:pic>
        <p:nvPicPr>
          <p:cNvPr id="21" name="图片 20">
            <a:extLst>
              <a:ext uri="{FF2B5EF4-FFF2-40B4-BE49-F238E27FC236}">
                <a16:creationId xmlns:a16="http://schemas.microsoft.com/office/drawing/2014/main" id="{CA136C19-4B4F-4E6D-A076-826798D7A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768" y="1186425"/>
            <a:ext cx="9733032" cy="5239310"/>
          </a:xfrm>
          <a:prstGeom prst="rect">
            <a:avLst/>
          </a:prstGeom>
        </p:spPr>
      </p:pic>
    </p:spTree>
    <p:extLst>
      <p:ext uri="{BB962C8B-B14F-4D97-AF65-F5344CB8AC3E}">
        <p14:creationId xmlns:p14="http://schemas.microsoft.com/office/powerpoint/2010/main" val="409870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pic>
        <p:nvPicPr>
          <p:cNvPr id="3" name="图片 2">
            <a:extLst>
              <a:ext uri="{FF2B5EF4-FFF2-40B4-BE49-F238E27FC236}">
                <a16:creationId xmlns:a16="http://schemas.microsoft.com/office/drawing/2014/main" id="{F6BD4E4F-3EA2-4DDB-B4C6-EBAD6C779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817" y="2593350"/>
            <a:ext cx="6956946" cy="3959539"/>
          </a:xfrm>
          <a:prstGeom prst="rect">
            <a:avLst/>
          </a:prstGeom>
        </p:spPr>
      </p:pic>
      <p:pic>
        <p:nvPicPr>
          <p:cNvPr id="8" name="图片 7">
            <a:extLst>
              <a:ext uri="{FF2B5EF4-FFF2-40B4-BE49-F238E27FC236}">
                <a16:creationId xmlns:a16="http://schemas.microsoft.com/office/drawing/2014/main" id="{25DD9A4F-8B71-42A5-AC7A-311C5B7E273F}"/>
              </a:ext>
            </a:extLst>
          </p:cNvPr>
          <p:cNvPicPr>
            <a:picLocks noChangeAspect="1"/>
          </p:cNvPicPr>
          <p:nvPr/>
        </p:nvPicPr>
        <p:blipFill rotWithShape="1">
          <a:blip r:embed="rId6">
            <a:extLst>
              <a:ext uri="{28A0092B-C50C-407E-A947-70E740481C1C}">
                <a14:useLocalDpi xmlns:a14="http://schemas.microsoft.com/office/drawing/2010/main" val="0"/>
              </a:ext>
            </a:extLst>
          </a:blip>
          <a:srcRect l="6239" r="3070"/>
          <a:stretch/>
        </p:blipFill>
        <p:spPr>
          <a:xfrm>
            <a:off x="87483" y="1196594"/>
            <a:ext cx="4561127" cy="3449481"/>
          </a:xfrm>
          <a:prstGeom prst="rect">
            <a:avLst/>
          </a:prstGeom>
        </p:spPr>
      </p:pic>
      <p:cxnSp>
        <p:nvCxnSpPr>
          <p:cNvPr id="11" name="直接连接符 10">
            <a:extLst>
              <a:ext uri="{FF2B5EF4-FFF2-40B4-BE49-F238E27FC236}">
                <a16:creationId xmlns:a16="http://schemas.microsoft.com/office/drawing/2014/main" id="{A4D488E9-0D9D-4E82-A505-923E7ED9E73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116BA5C-13B7-400B-9C4E-E5689FB4F169}"/>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自主招生问题</a:t>
            </a:r>
          </a:p>
        </p:txBody>
      </p:sp>
      <p:sp>
        <p:nvSpPr>
          <p:cNvPr id="5" name="文本框 4">
            <a:extLst>
              <a:ext uri="{FF2B5EF4-FFF2-40B4-BE49-F238E27FC236}">
                <a16:creationId xmlns:a16="http://schemas.microsoft.com/office/drawing/2014/main" id="{4FC15F45-1485-46C7-B729-A0FCB2FA2726}"/>
              </a:ext>
            </a:extLst>
          </p:cNvPr>
          <p:cNvSpPr txBox="1"/>
          <p:nvPr/>
        </p:nvSpPr>
        <p:spPr>
          <a:xfrm>
            <a:off x="5015346" y="2031308"/>
            <a:ext cx="3232727" cy="369332"/>
          </a:xfrm>
          <a:prstGeom prst="rect">
            <a:avLst/>
          </a:prstGeom>
          <a:noFill/>
        </p:spPr>
        <p:txBody>
          <a:bodyPr wrap="square" rtlCol="0">
            <a:spAutoFit/>
          </a:bodyPr>
          <a:lstStyle/>
          <a:p>
            <a:r>
              <a:rPr lang="zh-CN" altLang="en-US" dirty="0"/>
              <a:t>不同地域，父母职业差距显著</a:t>
            </a:r>
          </a:p>
        </p:txBody>
      </p:sp>
      <p:sp>
        <p:nvSpPr>
          <p:cNvPr id="2" name="灯片编号占位符 1">
            <a:extLst>
              <a:ext uri="{FF2B5EF4-FFF2-40B4-BE49-F238E27FC236}">
                <a16:creationId xmlns:a16="http://schemas.microsoft.com/office/drawing/2014/main" id="{E28DB20C-D891-484F-9B83-9BF6AC1D3501}"/>
              </a:ext>
            </a:extLst>
          </p:cNvPr>
          <p:cNvSpPr>
            <a:spLocks noGrp="1"/>
          </p:cNvSpPr>
          <p:nvPr>
            <p:ph type="sldNum" sz="quarter" idx="12"/>
          </p:nvPr>
        </p:nvSpPr>
        <p:spPr/>
        <p:txBody>
          <a:bodyPr/>
          <a:lstStyle/>
          <a:p>
            <a:fld id="{3BBC818E-74BE-45A5-811B-174B759C3D15}" type="slidenum">
              <a:rPr lang="zh-CN" altLang="en-US" smtClean="0"/>
              <a:pPr/>
              <a:t>36</a:t>
            </a:fld>
            <a:endParaRPr lang="zh-CN" altLang="en-US"/>
          </a:p>
        </p:txBody>
      </p:sp>
      <p:sp>
        <p:nvSpPr>
          <p:cNvPr id="4" name="文本框 3">
            <a:extLst>
              <a:ext uri="{FF2B5EF4-FFF2-40B4-BE49-F238E27FC236}">
                <a16:creationId xmlns:a16="http://schemas.microsoft.com/office/drawing/2014/main" id="{F6BB0C4A-9B30-4C54-ABBA-D68C9288AF29}"/>
              </a:ext>
            </a:extLst>
          </p:cNvPr>
          <p:cNvSpPr txBox="1"/>
          <p:nvPr/>
        </p:nvSpPr>
        <p:spPr>
          <a:xfrm>
            <a:off x="636228" y="5685724"/>
            <a:ext cx="4076700" cy="369332"/>
          </a:xfrm>
          <a:prstGeom prst="rect">
            <a:avLst/>
          </a:prstGeom>
          <a:noFill/>
        </p:spPr>
        <p:txBody>
          <a:bodyPr wrap="square" rtlCol="0">
            <a:spAutoFit/>
          </a:bodyPr>
          <a:lstStyle/>
          <a:p>
            <a:r>
              <a:rPr lang="zh-CN" altLang="en-US" dirty="0"/>
              <a:t>现增添“三位一体”“强基计划”等手段</a:t>
            </a:r>
          </a:p>
        </p:txBody>
      </p:sp>
    </p:spTree>
    <p:extLst>
      <p:ext uri="{BB962C8B-B14F-4D97-AF65-F5344CB8AC3E}">
        <p14:creationId xmlns:p14="http://schemas.microsoft.com/office/powerpoint/2010/main" val="15206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8" name="直接连接符 7">
            <a:extLst>
              <a:ext uri="{FF2B5EF4-FFF2-40B4-BE49-F238E27FC236}">
                <a16:creationId xmlns:a16="http://schemas.microsoft.com/office/drawing/2014/main" id="{673D7F24-234E-4E67-BD87-2A34004CF671}"/>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8692679-A6D0-4835-8EAB-A57A49D9109C}"/>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出国深造问题</a:t>
            </a:r>
          </a:p>
        </p:txBody>
      </p:sp>
      <p:sp>
        <p:nvSpPr>
          <p:cNvPr id="10" name="矩形 9">
            <a:extLst>
              <a:ext uri="{FF2B5EF4-FFF2-40B4-BE49-F238E27FC236}">
                <a16:creationId xmlns:a16="http://schemas.microsoft.com/office/drawing/2014/main" id="{3E77D463-AA3B-4534-9719-50B87863C81B}"/>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a:extLst>
              <a:ext uri="{FF2B5EF4-FFF2-40B4-BE49-F238E27FC236}">
                <a16:creationId xmlns:a16="http://schemas.microsoft.com/office/drawing/2014/main" id="{205AA21F-675D-4199-895E-8B06F956D885}"/>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3" name="图片 12">
            <a:extLst>
              <a:ext uri="{FF2B5EF4-FFF2-40B4-BE49-F238E27FC236}">
                <a16:creationId xmlns:a16="http://schemas.microsoft.com/office/drawing/2014/main" id="{B1D09910-07DD-42B4-A522-B559F5286319}"/>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4" name="图片 13">
            <a:extLst>
              <a:ext uri="{FF2B5EF4-FFF2-40B4-BE49-F238E27FC236}">
                <a16:creationId xmlns:a16="http://schemas.microsoft.com/office/drawing/2014/main" id="{B70AC7F6-0207-489C-8D1D-02AD45709C6A}"/>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pic>
        <p:nvPicPr>
          <p:cNvPr id="15" name="图片 14">
            <a:extLst>
              <a:ext uri="{FF2B5EF4-FFF2-40B4-BE49-F238E27FC236}">
                <a16:creationId xmlns:a16="http://schemas.microsoft.com/office/drawing/2014/main" id="{F67EC573-76AD-4172-B64B-76A6BFFB599A}"/>
              </a:ext>
            </a:extLst>
          </p:cNvPr>
          <p:cNvPicPr>
            <a:picLocks noChangeAspect="1"/>
          </p:cNvPicPr>
          <p:nvPr/>
        </p:nvPicPr>
        <p:blipFill rotWithShape="1">
          <a:blip r:embed="rId6">
            <a:extLst>
              <a:ext uri="{28A0092B-C50C-407E-A947-70E740481C1C}">
                <a14:useLocalDpi xmlns:a14="http://schemas.microsoft.com/office/drawing/2010/main" val="0"/>
              </a:ext>
            </a:extLst>
          </a:blip>
          <a:srcRect l="2036" t="1908" r="4745"/>
          <a:stretch/>
        </p:blipFill>
        <p:spPr>
          <a:xfrm>
            <a:off x="6242408" y="0"/>
            <a:ext cx="5919316" cy="3264091"/>
          </a:xfrm>
          <a:prstGeom prst="rect">
            <a:avLst/>
          </a:prstGeom>
        </p:spPr>
      </p:pic>
      <p:pic>
        <p:nvPicPr>
          <p:cNvPr id="16" name="图片 15">
            <a:extLst>
              <a:ext uri="{FF2B5EF4-FFF2-40B4-BE49-F238E27FC236}">
                <a16:creationId xmlns:a16="http://schemas.microsoft.com/office/drawing/2014/main" id="{43B2832F-22F2-4017-AAE7-D7D228B803A9}"/>
              </a:ext>
            </a:extLst>
          </p:cNvPr>
          <p:cNvPicPr>
            <a:picLocks noChangeAspect="1"/>
          </p:cNvPicPr>
          <p:nvPr/>
        </p:nvPicPr>
        <p:blipFill rotWithShape="1">
          <a:blip r:embed="rId7">
            <a:extLst>
              <a:ext uri="{28A0092B-C50C-407E-A947-70E740481C1C}">
                <a14:useLocalDpi xmlns:a14="http://schemas.microsoft.com/office/drawing/2010/main" val="0"/>
              </a:ext>
            </a:extLst>
          </a:blip>
          <a:srcRect l="1231" r="2257"/>
          <a:stretch/>
        </p:blipFill>
        <p:spPr>
          <a:xfrm>
            <a:off x="43401" y="1807236"/>
            <a:ext cx="6179127" cy="3743661"/>
          </a:xfrm>
          <a:prstGeom prst="rect">
            <a:avLst/>
          </a:prstGeom>
        </p:spPr>
      </p:pic>
      <p:sp>
        <p:nvSpPr>
          <p:cNvPr id="17" name="文本框 16">
            <a:extLst>
              <a:ext uri="{FF2B5EF4-FFF2-40B4-BE49-F238E27FC236}">
                <a16:creationId xmlns:a16="http://schemas.microsoft.com/office/drawing/2014/main" id="{1CAB71FA-7773-4300-9D24-372940434986}"/>
              </a:ext>
            </a:extLst>
          </p:cNvPr>
          <p:cNvSpPr txBox="1"/>
          <p:nvPr/>
        </p:nvSpPr>
        <p:spPr>
          <a:xfrm>
            <a:off x="303709" y="1055478"/>
            <a:ext cx="5881493" cy="923330"/>
          </a:xfrm>
          <a:prstGeom prst="rect">
            <a:avLst/>
          </a:prstGeom>
          <a:noFill/>
        </p:spPr>
        <p:txBody>
          <a:bodyPr wrap="square" rtlCol="0">
            <a:spAutoFit/>
          </a:bodyPr>
          <a:lstStyle/>
          <a:p>
            <a:r>
              <a:rPr lang="zh-CN" altLang="en-US" dirty="0"/>
              <a:t>     选择出国留学有多于</a:t>
            </a:r>
            <a:r>
              <a:rPr lang="en-US" altLang="zh-CN" dirty="0"/>
              <a:t>50%</a:t>
            </a:r>
            <a:r>
              <a:rPr lang="zh-CN" altLang="en-US" dirty="0"/>
              <a:t>则是高管或者中层领导背景家庭，占比</a:t>
            </a:r>
            <a:r>
              <a:rPr lang="en-US" altLang="zh-CN" dirty="0"/>
              <a:t>40%</a:t>
            </a:r>
            <a:r>
              <a:rPr lang="zh-CN" altLang="en-US" dirty="0"/>
              <a:t>的一般员工也并非是农民或者工人阶级。</a:t>
            </a:r>
            <a:endParaRPr lang="en-US" altLang="zh-CN" dirty="0"/>
          </a:p>
          <a:p>
            <a:endParaRPr lang="zh-CN" altLang="en-US" dirty="0"/>
          </a:p>
        </p:txBody>
      </p:sp>
      <p:sp>
        <p:nvSpPr>
          <p:cNvPr id="2" name="灯片编号占位符 1">
            <a:extLst>
              <a:ext uri="{FF2B5EF4-FFF2-40B4-BE49-F238E27FC236}">
                <a16:creationId xmlns:a16="http://schemas.microsoft.com/office/drawing/2014/main" id="{098F0AED-88A1-44EF-9017-931A16A8C17D}"/>
              </a:ext>
            </a:extLst>
          </p:cNvPr>
          <p:cNvSpPr>
            <a:spLocks noGrp="1"/>
          </p:cNvSpPr>
          <p:nvPr>
            <p:ph type="sldNum" sz="quarter" idx="12"/>
          </p:nvPr>
        </p:nvSpPr>
        <p:spPr/>
        <p:txBody>
          <a:bodyPr/>
          <a:lstStyle/>
          <a:p>
            <a:fld id="{3BBC818E-74BE-45A5-811B-174B759C3D15}" type="slidenum">
              <a:rPr lang="zh-CN" altLang="en-US" smtClean="0"/>
              <a:pPr/>
              <a:t>37</a:t>
            </a:fld>
            <a:endParaRPr lang="zh-CN" altLang="en-US"/>
          </a:p>
        </p:txBody>
      </p:sp>
      <p:pic>
        <p:nvPicPr>
          <p:cNvPr id="6" name="图片 5">
            <a:extLst>
              <a:ext uri="{FF2B5EF4-FFF2-40B4-BE49-F238E27FC236}">
                <a16:creationId xmlns:a16="http://schemas.microsoft.com/office/drawing/2014/main" id="{CBB542AC-F808-47C1-8D00-1A3F874FB9E3}"/>
              </a:ext>
            </a:extLst>
          </p:cNvPr>
          <p:cNvPicPr>
            <a:picLocks noChangeAspect="1"/>
          </p:cNvPicPr>
          <p:nvPr/>
        </p:nvPicPr>
        <p:blipFill rotWithShape="1">
          <a:blip r:embed="rId8">
            <a:extLst>
              <a:ext uri="{28A0092B-C50C-407E-A947-70E740481C1C}">
                <a14:useLocalDpi xmlns:a14="http://schemas.microsoft.com/office/drawing/2010/main" val="0"/>
              </a:ext>
            </a:extLst>
          </a:blip>
          <a:srcRect r="2726" b="5701"/>
          <a:stretch/>
        </p:blipFill>
        <p:spPr>
          <a:xfrm>
            <a:off x="6279735" y="3124794"/>
            <a:ext cx="5912266" cy="3291260"/>
          </a:xfrm>
          <a:prstGeom prst="rect">
            <a:avLst/>
          </a:prstGeom>
        </p:spPr>
      </p:pic>
    </p:spTree>
    <p:extLst>
      <p:ext uri="{BB962C8B-B14F-4D97-AF65-F5344CB8AC3E}">
        <p14:creationId xmlns:p14="http://schemas.microsoft.com/office/powerpoint/2010/main" val="148789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8" name="直接连接符 7">
            <a:extLst>
              <a:ext uri="{FF2B5EF4-FFF2-40B4-BE49-F238E27FC236}">
                <a16:creationId xmlns:a16="http://schemas.microsoft.com/office/drawing/2014/main" id="{673D7F24-234E-4E67-BD87-2A34004CF671}"/>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8692679-A6D0-4835-8EAB-A57A49D9109C}"/>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出国深造问题</a:t>
            </a:r>
          </a:p>
        </p:txBody>
      </p:sp>
      <p:sp>
        <p:nvSpPr>
          <p:cNvPr id="10" name="矩形 9">
            <a:extLst>
              <a:ext uri="{FF2B5EF4-FFF2-40B4-BE49-F238E27FC236}">
                <a16:creationId xmlns:a16="http://schemas.microsoft.com/office/drawing/2014/main" id="{3E77D463-AA3B-4534-9719-50B87863C81B}"/>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 name="图片 11">
            <a:extLst>
              <a:ext uri="{FF2B5EF4-FFF2-40B4-BE49-F238E27FC236}">
                <a16:creationId xmlns:a16="http://schemas.microsoft.com/office/drawing/2014/main" id="{205AA21F-675D-4199-895E-8B06F956D885}"/>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3" name="图片 12">
            <a:extLst>
              <a:ext uri="{FF2B5EF4-FFF2-40B4-BE49-F238E27FC236}">
                <a16:creationId xmlns:a16="http://schemas.microsoft.com/office/drawing/2014/main" id="{B1D09910-07DD-42B4-A522-B559F5286319}"/>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4" name="图片 13">
            <a:extLst>
              <a:ext uri="{FF2B5EF4-FFF2-40B4-BE49-F238E27FC236}">
                <a16:creationId xmlns:a16="http://schemas.microsoft.com/office/drawing/2014/main" id="{B70AC7F6-0207-489C-8D1D-02AD45709C6A}"/>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17" name="文本框 16">
            <a:extLst>
              <a:ext uri="{FF2B5EF4-FFF2-40B4-BE49-F238E27FC236}">
                <a16:creationId xmlns:a16="http://schemas.microsoft.com/office/drawing/2014/main" id="{1CAB71FA-7773-4300-9D24-372940434986}"/>
              </a:ext>
            </a:extLst>
          </p:cNvPr>
          <p:cNvSpPr txBox="1"/>
          <p:nvPr/>
        </p:nvSpPr>
        <p:spPr>
          <a:xfrm>
            <a:off x="863826" y="2986105"/>
            <a:ext cx="2707271" cy="923330"/>
          </a:xfrm>
          <a:prstGeom prst="rect">
            <a:avLst/>
          </a:prstGeom>
          <a:noFill/>
        </p:spPr>
        <p:txBody>
          <a:bodyPr wrap="square" rtlCol="0">
            <a:spAutoFit/>
          </a:bodyPr>
          <a:lstStyle/>
          <a:p>
            <a:r>
              <a:rPr lang="zh-CN" altLang="en-US" dirty="0"/>
              <a:t>可能由于疫情因素与中国自身发展，近年来高校出国深造人数大幅降低。</a:t>
            </a:r>
          </a:p>
        </p:txBody>
      </p:sp>
      <p:sp>
        <p:nvSpPr>
          <p:cNvPr id="2" name="灯片编号占位符 1">
            <a:extLst>
              <a:ext uri="{FF2B5EF4-FFF2-40B4-BE49-F238E27FC236}">
                <a16:creationId xmlns:a16="http://schemas.microsoft.com/office/drawing/2014/main" id="{098F0AED-88A1-44EF-9017-931A16A8C17D}"/>
              </a:ext>
            </a:extLst>
          </p:cNvPr>
          <p:cNvSpPr>
            <a:spLocks noGrp="1"/>
          </p:cNvSpPr>
          <p:nvPr>
            <p:ph type="sldNum" sz="quarter" idx="12"/>
          </p:nvPr>
        </p:nvSpPr>
        <p:spPr/>
        <p:txBody>
          <a:bodyPr/>
          <a:lstStyle/>
          <a:p>
            <a:fld id="{3BBC818E-74BE-45A5-811B-174B759C3D15}" type="slidenum">
              <a:rPr lang="zh-CN" altLang="en-US" smtClean="0"/>
              <a:pPr/>
              <a:t>38</a:t>
            </a:fld>
            <a:endParaRPr lang="zh-CN" altLang="en-US"/>
          </a:p>
        </p:txBody>
      </p:sp>
      <p:pic>
        <p:nvPicPr>
          <p:cNvPr id="4" name="图片 3">
            <a:extLst>
              <a:ext uri="{FF2B5EF4-FFF2-40B4-BE49-F238E27FC236}">
                <a16:creationId xmlns:a16="http://schemas.microsoft.com/office/drawing/2014/main" id="{0520967F-6F1C-4421-AFE7-EBCDCC98F8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8924" y="337671"/>
            <a:ext cx="7145970" cy="6451747"/>
          </a:xfrm>
          <a:prstGeom prst="rect">
            <a:avLst/>
          </a:prstGeom>
        </p:spPr>
      </p:pic>
    </p:spTree>
    <p:extLst>
      <p:ext uri="{BB962C8B-B14F-4D97-AF65-F5344CB8AC3E}">
        <p14:creationId xmlns:p14="http://schemas.microsoft.com/office/powerpoint/2010/main" val="152263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cxnSp>
        <p:nvCxnSpPr>
          <p:cNvPr id="8" name="直接连接符 7">
            <a:extLst>
              <a:ext uri="{FF2B5EF4-FFF2-40B4-BE49-F238E27FC236}">
                <a16:creationId xmlns:a16="http://schemas.microsoft.com/office/drawing/2014/main" id="{673D7F24-234E-4E67-BD87-2A34004CF671}"/>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8692679-A6D0-4835-8EAB-A57A49D9109C}"/>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文献参考</a:t>
            </a:r>
          </a:p>
        </p:txBody>
      </p:sp>
      <p:pic>
        <p:nvPicPr>
          <p:cNvPr id="13" name="图片 12">
            <a:extLst>
              <a:ext uri="{FF2B5EF4-FFF2-40B4-BE49-F238E27FC236}">
                <a16:creationId xmlns:a16="http://schemas.microsoft.com/office/drawing/2014/main" id="{B1D09910-07DD-42B4-A522-B559F5286319}"/>
              </a:ext>
            </a:extLst>
          </p:cNvPr>
          <p:cNvPicPr>
            <a:picLocks noChangeAspect="1"/>
          </p:cNvPicPr>
          <p:nvPr/>
        </p:nvPicPr>
        <p:blipFill>
          <a:blip r:embed="rId3">
            <a:duotone>
              <a:schemeClr val="accent5">
                <a:shade val="45000"/>
                <a:satMod val="135000"/>
              </a:schemeClr>
              <a:prstClr val="white"/>
            </a:duotone>
          </a:blip>
          <a:stretch>
            <a:fillRect/>
          </a:stretch>
        </p:blipFill>
        <p:spPr>
          <a:xfrm>
            <a:off x="5896091" y="51186"/>
            <a:ext cx="1922687" cy="933412"/>
          </a:xfrm>
          <a:prstGeom prst="rect">
            <a:avLst/>
          </a:prstGeom>
        </p:spPr>
      </p:pic>
      <p:sp>
        <p:nvSpPr>
          <p:cNvPr id="3" name="灯片编号占位符 2">
            <a:extLst>
              <a:ext uri="{FF2B5EF4-FFF2-40B4-BE49-F238E27FC236}">
                <a16:creationId xmlns:a16="http://schemas.microsoft.com/office/drawing/2014/main" id="{F90905A6-C008-4DC2-A662-84E16F231E22}"/>
              </a:ext>
            </a:extLst>
          </p:cNvPr>
          <p:cNvSpPr>
            <a:spLocks noGrp="1"/>
          </p:cNvSpPr>
          <p:nvPr>
            <p:ph type="sldNum" sz="quarter" idx="12"/>
          </p:nvPr>
        </p:nvSpPr>
        <p:spPr/>
        <p:txBody>
          <a:bodyPr/>
          <a:lstStyle/>
          <a:p>
            <a:fld id="{3BBC818E-74BE-45A5-811B-174B759C3D15}" type="slidenum">
              <a:rPr lang="zh-CN" altLang="en-US" smtClean="0"/>
              <a:pPr/>
              <a:t>39</a:t>
            </a:fld>
            <a:endParaRPr lang="zh-CN" altLang="en-US"/>
          </a:p>
        </p:txBody>
      </p:sp>
      <p:sp>
        <p:nvSpPr>
          <p:cNvPr id="20" name="文本框 19">
            <a:extLst>
              <a:ext uri="{FF2B5EF4-FFF2-40B4-BE49-F238E27FC236}">
                <a16:creationId xmlns:a16="http://schemas.microsoft.com/office/drawing/2014/main" id="{5C541859-77C2-40FC-9957-7DD016728ABC}"/>
              </a:ext>
            </a:extLst>
          </p:cNvPr>
          <p:cNvSpPr txBox="1"/>
          <p:nvPr/>
        </p:nvSpPr>
        <p:spPr>
          <a:xfrm>
            <a:off x="715253" y="1562553"/>
            <a:ext cx="8151656" cy="2954655"/>
          </a:xfrm>
          <a:prstGeom prst="rect">
            <a:avLst/>
          </a:prstGeom>
          <a:noFill/>
        </p:spPr>
        <p:txBody>
          <a:bodyPr wrap="square">
            <a:spAutoFit/>
          </a:bodyPr>
          <a:lstStyle/>
          <a:p>
            <a:pPr>
              <a:spcBef>
                <a:spcPts val="1200"/>
              </a:spcBef>
              <a:spcAft>
                <a:spcPts val="1200"/>
              </a:spcAft>
            </a:pPr>
            <a:r>
              <a:rPr lang="zh-CN" altLang="en-US" dirty="0"/>
              <a:t>梁晨、张浩、李兰、阮丹青、康文林、李中清</a:t>
            </a:r>
            <a:r>
              <a:rPr lang="zh-CN" altLang="zh-CN" dirty="0"/>
              <a:t>：《</a:t>
            </a:r>
            <a:r>
              <a:rPr lang="zh-CN" altLang="en-US" dirty="0"/>
              <a:t>无声的革命：北京大学、苏州大学学生社会来源研究，</a:t>
            </a:r>
            <a:r>
              <a:rPr lang="en-US" altLang="zh-CN" dirty="0"/>
              <a:t>1949-2002 </a:t>
            </a:r>
            <a:r>
              <a:rPr lang="zh-CN" altLang="zh-CN" dirty="0"/>
              <a:t>》</a:t>
            </a:r>
            <a:r>
              <a:rPr lang="zh-CN" altLang="en-US" dirty="0"/>
              <a:t>，生活</a:t>
            </a:r>
            <a:r>
              <a:rPr lang="en-US" altLang="zh-CN" dirty="0"/>
              <a:t>·</a:t>
            </a:r>
            <a:r>
              <a:rPr lang="zh-CN" altLang="en-US" dirty="0"/>
              <a:t>读书</a:t>
            </a:r>
            <a:r>
              <a:rPr lang="en-US" altLang="zh-CN" dirty="0"/>
              <a:t>·</a:t>
            </a:r>
            <a:r>
              <a:rPr lang="zh-CN" altLang="en-US" dirty="0"/>
              <a:t>新知三联书店，</a:t>
            </a:r>
            <a:r>
              <a:rPr lang="en-US" altLang="zh-CN" dirty="0"/>
              <a:t>2013.8</a:t>
            </a:r>
            <a:endParaRPr lang="zh-CN" altLang="zh-CN" dirty="0"/>
          </a:p>
          <a:p>
            <a:pPr>
              <a:spcBef>
                <a:spcPts val="1200"/>
              </a:spcBef>
              <a:spcAft>
                <a:spcPts val="1200"/>
              </a:spcAft>
            </a:pPr>
            <a:r>
              <a:rPr lang="zh-CN" altLang="en-US" dirty="0"/>
              <a:t>袁振国</a:t>
            </a:r>
            <a:r>
              <a:rPr lang="en-US" altLang="zh-CN" dirty="0"/>
              <a:t>:《</a:t>
            </a:r>
            <a:r>
              <a:rPr lang="zh-CN" altLang="en-US" dirty="0"/>
              <a:t>论中国教育政策的转变一对我国重点中学平等与效益的个案研究》， 广东教育出版社．广州．1999</a:t>
            </a:r>
            <a:r>
              <a:rPr lang="en-US" altLang="zh-CN" dirty="0"/>
              <a:t>.</a:t>
            </a:r>
            <a:r>
              <a:rPr lang="zh-CN" altLang="en-US" dirty="0"/>
              <a:t>2</a:t>
            </a:r>
            <a:endParaRPr lang="en-US" altLang="zh-CN" dirty="0"/>
          </a:p>
          <a:p>
            <a:pPr>
              <a:spcBef>
                <a:spcPts val="1200"/>
              </a:spcBef>
              <a:spcAft>
                <a:spcPts val="1200"/>
              </a:spcAft>
            </a:pPr>
            <a:r>
              <a:rPr lang="zh-CN" altLang="en-US" dirty="0"/>
              <a:t>王蔚起</a:t>
            </a:r>
            <a:r>
              <a:rPr lang="en-US" altLang="zh-CN" dirty="0"/>
              <a:t>:</a:t>
            </a:r>
            <a:r>
              <a:rPr lang="zh-CN" altLang="en-US" dirty="0"/>
              <a:t>《从重点中学到示范性高中的转型研究》，湖南师范大学，2010</a:t>
            </a:r>
            <a:r>
              <a:rPr lang="en-US" altLang="zh-CN" dirty="0"/>
              <a:t>.</a:t>
            </a:r>
            <a:r>
              <a:rPr lang="zh-CN" altLang="en-US" dirty="0"/>
              <a:t>3</a:t>
            </a:r>
            <a:endParaRPr lang="en-US" altLang="zh-CN" dirty="0"/>
          </a:p>
          <a:p>
            <a:pPr>
              <a:spcBef>
                <a:spcPts val="1200"/>
              </a:spcBef>
              <a:spcAft>
                <a:spcPts val="1200"/>
              </a:spcAft>
            </a:pPr>
            <a:r>
              <a:rPr lang="zh-CN" altLang="en-US" dirty="0"/>
              <a:t>转型期中国重大教育政策案例研究课题组：《缩小差距一中国教育政策的重大命题》，人民教育出版社，北京，200</a:t>
            </a:r>
            <a:r>
              <a:rPr lang="en-US" altLang="zh-CN" dirty="0"/>
              <a:t>5</a:t>
            </a:r>
            <a:endParaRPr lang="zh-CN" altLang="en-US" dirty="0"/>
          </a:p>
        </p:txBody>
      </p:sp>
      <p:sp>
        <p:nvSpPr>
          <p:cNvPr id="22" name="文本框 21">
            <a:extLst>
              <a:ext uri="{FF2B5EF4-FFF2-40B4-BE49-F238E27FC236}">
                <a16:creationId xmlns:a16="http://schemas.microsoft.com/office/drawing/2014/main" id="{DEC207CD-9B99-4458-94D5-2CB3CBF0DAF5}"/>
              </a:ext>
            </a:extLst>
          </p:cNvPr>
          <p:cNvSpPr txBox="1"/>
          <p:nvPr/>
        </p:nvSpPr>
        <p:spPr>
          <a:xfrm>
            <a:off x="715253" y="4988728"/>
            <a:ext cx="6216072" cy="369332"/>
          </a:xfrm>
          <a:prstGeom prst="rect">
            <a:avLst/>
          </a:prstGeom>
          <a:noFill/>
        </p:spPr>
        <p:txBody>
          <a:bodyPr wrap="square">
            <a:spAutoFit/>
          </a:bodyPr>
          <a:lstStyle/>
          <a:p>
            <a:r>
              <a:rPr lang="zh-CN" altLang="en-US" dirty="0"/>
              <a:t>四川省教育考试院</a:t>
            </a:r>
          </a:p>
        </p:txBody>
      </p:sp>
    </p:spTree>
    <p:extLst>
      <p:ext uri="{BB962C8B-B14F-4D97-AF65-F5344CB8AC3E}">
        <p14:creationId xmlns:p14="http://schemas.microsoft.com/office/powerpoint/2010/main" val="423380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1305525" y="1101421"/>
            <a:ext cx="1318953" cy="547559"/>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4">
            <a:duotone>
              <a:schemeClr val="accent5">
                <a:shade val="45000"/>
                <a:satMod val="135000"/>
              </a:schemeClr>
              <a:prstClr val="white"/>
            </a:duotone>
          </a:blip>
          <a:stretch>
            <a:fillRect/>
          </a:stretch>
        </p:blipFill>
        <p:spPr>
          <a:xfrm>
            <a:off x="8596466" y="753718"/>
            <a:ext cx="1469553" cy="695405"/>
          </a:xfrm>
          <a:prstGeom prst="rect">
            <a:avLst/>
          </a:prstGeom>
        </p:spPr>
      </p:pic>
      <p:pic>
        <p:nvPicPr>
          <p:cNvPr id="55" name="图片 54">
            <a:extLst>
              <a:ext uri="{FF2B5EF4-FFF2-40B4-BE49-F238E27FC236}">
                <a16:creationId xmlns:a16="http://schemas.microsoft.com/office/drawing/2014/main" id="{CEC70305-03DF-4858-8360-49B70938CCA2}"/>
              </a:ext>
            </a:extLst>
          </p:cNvPr>
          <p:cNvPicPr>
            <a:picLocks noChangeAspect="1"/>
          </p:cNvPicPr>
          <p:nvPr/>
        </p:nvPicPr>
        <p:blipFill>
          <a:blip r:embed="rId5"/>
          <a:stretch>
            <a:fillRect/>
          </a:stretch>
        </p:blipFill>
        <p:spPr>
          <a:xfrm>
            <a:off x="3965832" y="2384747"/>
            <a:ext cx="1428072" cy="1417403"/>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6">
            <a:duotone>
              <a:schemeClr val="accent5">
                <a:shade val="45000"/>
                <a:satMod val="135000"/>
              </a:schemeClr>
              <a:prstClr val="white"/>
            </a:duotone>
          </a:blip>
          <a:stretch>
            <a:fillRect/>
          </a:stretch>
        </p:blipFill>
        <p:spPr>
          <a:xfrm>
            <a:off x="3715229" y="2518406"/>
            <a:ext cx="4586576" cy="2226658"/>
          </a:xfrm>
          <a:prstGeom prst="rect">
            <a:avLst/>
          </a:prstGeom>
        </p:spPr>
      </p:pic>
      <p:grpSp>
        <p:nvGrpSpPr>
          <p:cNvPr id="44" name="PA_组合 248">
            <a:extLst>
              <a:ext uri="{FF2B5EF4-FFF2-40B4-BE49-F238E27FC236}">
                <a16:creationId xmlns:a16="http://schemas.microsoft.com/office/drawing/2014/main" id="{74498121-B4F6-46F3-BD07-F3AC5358D8E6}"/>
              </a:ext>
            </a:extLst>
          </p:cNvPr>
          <p:cNvGrpSpPr/>
          <p:nvPr/>
        </p:nvGrpSpPr>
        <p:grpSpPr>
          <a:xfrm>
            <a:off x="5393904" y="2149857"/>
            <a:ext cx="1034256" cy="1305837"/>
            <a:chOff x="4289585" y="778743"/>
            <a:chExt cx="698899" cy="882417"/>
          </a:xfrm>
        </p:grpSpPr>
        <p:sp>
          <p:nvSpPr>
            <p:cNvPr id="50" name="菱形 49">
              <a:extLst>
                <a:ext uri="{FF2B5EF4-FFF2-40B4-BE49-F238E27FC236}">
                  <a16:creationId xmlns:a16="http://schemas.microsoft.com/office/drawing/2014/main" id="{E5ED909C-CCF0-4256-B8BC-BDA30F1ACB90}"/>
                </a:ext>
              </a:extLst>
            </p:cNvPr>
            <p:cNvSpPr/>
            <p:nvPr/>
          </p:nvSpPr>
          <p:spPr>
            <a:xfrm>
              <a:off x="4353788" y="1068386"/>
              <a:ext cx="592774" cy="592774"/>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2">
                    <a:lumMod val="75000"/>
                  </a:schemeClr>
                </a:solidFill>
                <a:latin typeface="汉仪小隶书简" panose="02010609000101010101" pitchFamily="49" charset="-122"/>
                <a:ea typeface="汉仪小隶书简" panose="02010609000101010101" pitchFamily="49" charset="-122"/>
                <a:sym typeface="FZFangSong-Z02S" panose="02010601030101010101" pitchFamily="2" charset="-122"/>
              </a:endParaRPr>
            </a:p>
          </p:txBody>
        </p:sp>
        <p:sp>
          <p:nvSpPr>
            <p:cNvPr id="49" name="文本框 7">
              <a:extLst>
                <a:ext uri="{FF2B5EF4-FFF2-40B4-BE49-F238E27FC236}">
                  <a16:creationId xmlns:a16="http://schemas.microsoft.com/office/drawing/2014/main" id="{A99AD002-A30A-44FC-A6ED-3F96741266A0}"/>
                </a:ext>
              </a:extLst>
            </p:cNvPr>
            <p:cNvSpPr txBox="1"/>
            <p:nvPr/>
          </p:nvSpPr>
          <p:spPr>
            <a:xfrm>
              <a:off x="4289585" y="778743"/>
              <a:ext cx="698899" cy="748727"/>
            </a:xfrm>
            <a:prstGeom prst="rect">
              <a:avLst/>
            </a:prstGeom>
            <a:noFill/>
            <a:ln>
              <a:noFill/>
            </a:ln>
          </p:spPr>
          <p:txBody>
            <a:bodyPr wrap="non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壹</a:t>
              </a:r>
            </a:p>
          </p:txBody>
        </p:sp>
      </p:grpSp>
      <p:grpSp>
        <p:nvGrpSpPr>
          <p:cNvPr id="45" name="PA_组合 260">
            <a:extLst>
              <a:ext uri="{FF2B5EF4-FFF2-40B4-BE49-F238E27FC236}">
                <a16:creationId xmlns:a16="http://schemas.microsoft.com/office/drawing/2014/main" id="{6B131AFD-9DCC-4F7E-BA45-6F0B9F5EBC07}"/>
              </a:ext>
            </a:extLst>
          </p:cNvPr>
          <p:cNvGrpSpPr/>
          <p:nvPr/>
        </p:nvGrpSpPr>
        <p:grpSpPr>
          <a:xfrm>
            <a:off x="3803675" y="3361224"/>
            <a:ext cx="5937797" cy="1176806"/>
            <a:chOff x="2792317" y="2556863"/>
            <a:chExt cx="6211441" cy="1231022"/>
          </a:xfrm>
        </p:grpSpPr>
        <p:sp>
          <p:nvSpPr>
            <p:cNvPr id="46" name="文本框 10">
              <a:extLst>
                <a:ext uri="{FF2B5EF4-FFF2-40B4-BE49-F238E27FC236}">
                  <a16:creationId xmlns:a16="http://schemas.microsoft.com/office/drawing/2014/main" id="{1DBDF8A6-7F70-4523-84CC-55392CDDA292}"/>
                </a:ext>
              </a:extLst>
            </p:cNvPr>
            <p:cNvSpPr txBox="1"/>
            <p:nvPr/>
          </p:nvSpPr>
          <p:spPr>
            <a:xfrm>
              <a:off x="4048871" y="2556863"/>
              <a:ext cx="4954887" cy="431958"/>
            </a:xfrm>
            <a:prstGeom prst="rect">
              <a:avLst/>
            </a:prstGeom>
            <a:noFill/>
          </p:spPr>
          <p:txBody>
            <a:bodyPr vert="horz" wrap="square" rtlCol="0" anchor="b">
              <a:spAutoFit/>
            </a:bodyPr>
            <a:lstStyle>
              <a:defPPr>
                <a:defRPr lang="zh-CN"/>
              </a:defPPr>
              <a:lvl1pPr>
                <a:lnSpc>
                  <a:spcPts val="2500"/>
                </a:lnSpc>
                <a:defRPr b="1" spc="600">
                  <a:latin typeface="FZFangSong-Z02S" panose="02010601030101010101" pitchFamily="2" charset="-122"/>
                  <a:ea typeface="FZFangSong-Z02S" panose="02010601030101010101" pitchFamily="2" charset="-122"/>
                </a:defRPr>
              </a:lvl1pPr>
            </a:lstStyle>
            <a:p>
              <a:r>
                <a:rPr lang="zh-CN" altLang="en-US" sz="28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建国初期</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a:t>
              </a:r>
              <a:r>
                <a:rPr lang="en-US" altLang="zh-CN"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1949-1965</a:t>
              </a:r>
              <a:r>
                <a:rPr lang="zh-CN" altLang="en-US" sz="1600" b="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rPr>
                <a:t>年）</a:t>
              </a:r>
            </a:p>
          </p:txBody>
        </p:sp>
        <p:sp>
          <p:nvSpPr>
            <p:cNvPr id="47" name="文本框 11">
              <a:extLst>
                <a:ext uri="{FF2B5EF4-FFF2-40B4-BE49-F238E27FC236}">
                  <a16:creationId xmlns:a16="http://schemas.microsoft.com/office/drawing/2014/main" id="{0156A921-0458-4749-93C0-E6B4DC61D1A1}"/>
                </a:ext>
              </a:extLst>
            </p:cNvPr>
            <p:cNvSpPr txBox="1"/>
            <p:nvPr/>
          </p:nvSpPr>
          <p:spPr>
            <a:xfrm>
              <a:off x="2792317" y="3498124"/>
              <a:ext cx="4724095" cy="289761"/>
            </a:xfrm>
            <a:prstGeom prst="rect">
              <a:avLst/>
            </a:prstGeom>
            <a:noFill/>
          </p:spPr>
          <p:txBody>
            <a:bodyPr vert="horz" wrap="square" rtlCol="0" anchor="b">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solidFill>
                  <a:schemeClr val="tx2">
                    <a:lumMod val="75000"/>
                  </a:schemeClr>
                </a:solidFill>
                <a:latin typeface="新宋体" panose="02010609030101010101" pitchFamily="49" charset="-122"/>
                <a:ea typeface="新宋体" panose="02010609030101010101" pitchFamily="49" charset="-122"/>
                <a:sym typeface="FZFangSong-Z02S" panose="02010601030101010101" pitchFamily="2" charset="-122"/>
              </a:endParaRPr>
            </a:p>
          </p:txBody>
        </p:sp>
      </p:grpSp>
      <p:pic>
        <p:nvPicPr>
          <p:cNvPr id="56" name="图片 55">
            <a:extLst>
              <a:ext uri="{FF2B5EF4-FFF2-40B4-BE49-F238E27FC236}">
                <a16:creationId xmlns:a16="http://schemas.microsoft.com/office/drawing/2014/main" id="{C727BA5C-F6D6-4947-B255-9D08B01CE883}"/>
              </a:ext>
            </a:extLst>
          </p:cNvPr>
          <p:cNvPicPr>
            <a:picLocks noChangeAspect="1"/>
          </p:cNvPicPr>
          <p:nvPr/>
        </p:nvPicPr>
        <p:blipFill>
          <a:blip r:embed="rId4">
            <a:duotone>
              <a:schemeClr val="accent5">
                <a:shade val="45000"/>
                <a:satMod val="135000"/>
              </a:schemeClr>
              <a:prstClr val="white"/>
            </a:duotone>
          </a:blip>
          <a:stretch>
            <a:fillRect/>
          </a:stretch>
        </p:blipFill>
        <p:spPr>
          <a:xfrm>
            <a:off x="1116939" y="1375200"/>
            <a:ext cx="704242" cy="333253"/>
          </a:xfrm>
          <a:prstGeom prst="rect">
            <a:avLst/>
          </a:prstGeom>
        </p:spPr>
      </p:pic>
      <p:sp>
        <p:nvSpPr>
          <p:cNvPr id="2" name="文本框 1">
            <a:extLst>
              <a:ext uri="{FF2B5EF4-FFF2-40B4-BE49-F238E27FC236}">
                <a16:creationId xmlns:a16="http://schemas.microsoft.com/office/drawing/2014/main" id="{605A8C54-9465-4244-BB44-A47E160AA318}"/>
              </a:ext>
            </a:extLst>
          </p:cNvPr>
          <p:cNvSpPr txBox="1"/>
          <p:nvPr/>
        </p:nvSpPr>
        <p:spPr>
          <a:xfrm>
            <a:off x="2275562" y="3830946"/>
            <a:ext cx="7572201" cy="923330"/>
          </a:xfrm>
          <a:prstGeom prst="rect">
            <a:avLst/>
          </a:prstGeom>
          <a:noFill/>
        </p:spPr>
        <p:txBody>
          <a:bodyPr wrap="square" rtlCol="0">
            <a:spAutoFit/>
          </a:bodyPr>
          <a:lstStyle/>
          <a:p>
            <a:pPr indent="457200"/>
            <a:r>
              <a:rPr lang="zh-CN" altLang="en-US" dirty="0">
                <a:solidFill>
                  <a:srgbClr val="333F50"/>
                </a:solidFill>
                <a:latin typeface="新宋体" panose="02010609030101010101" pitchFamily="49" charset="-122"/>
                <a:ea typeface="新宋体" panose="02010609030101010101" pitchFamily="49" charset="-122"/>
              </a:rPr>
              <a:t>在此时期，国家实施以“出身照顾”为主的各种措施，将高考为主要的本科招生方式施行大学教育。主要的影响因素为家庭的政治背景，性别，民族，地域间的贫富差距。</a:t>
            </a:r>
          </a:p>
        </p:txBody>
      </p:sp>
      <p:sp>
        <p:nvSpPr>
          <p:cNvPr id="3" name="灯片编号占位符 2">
            <a:extLst>
              <a:ext uri="{FF2B5EF4-FFF2-40B4-BE49-F238E27FC236}">
                <a16:creationId xmlns:a16="http://schemas.microsoft.com/office/drawing/2014/main" id="{2D456FB2-D96D-442C-9C9D-751072C2422D}"/>
              </a:ext>
            </a:extLst>
          </p:cNvPr>
          <p:cNvSpPr>
            <a:spLocks noGrp="1"/>
          </p:cNvSpPr>
          <p:nvPr>
            <p:ph type="sldNum" sz="quarter" idx="12"/>
          </p:nvPr>
        </p:nvSpPr>
        <p:spPr/>
        <p:txBody>
          <a:bodyPr/>
          <a:lstStyle/>
          <a:p>
            <a:fld id="{3BBC818E-74BE-45A5-811B-174B759C3D15}" type="slidenum">
              <a:rPr lang="zh-CN" altLang="en-US" smtClean="0"/>
              <a:pPr/>
              <a:t>4</a:t>
            </a:fld>
            <a:endParaRPr lang="zh-CN" altLang="en-US"/>
          </a:p>
        </p:txBody>
      </p:sp>
    </p:spTree>
    <p:extLst>
      <p:ext uri="{BB962C8B-B14F-4D97-AF65-F5344CB8AC3E}">
        <p14:creationId xmlns:p14="http://schemas.microsoft.com/office/powerpoint/2010/main" val="23552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anim calcmode="lin" valueType="num">
                                      <p:cBhvr>
                                        <p:cTn id="13" dur="1000" fill="hold"/>
                                        <p:tgtEl>
                                          <p:spTgt spid="45"/>
                                        </p:tgtEl>
                                        <p:attrNameLst>
                                          <p:attrName>ppt_x</p:attrName>
                                        </p:attrNameLst>
                                      </p:cBhvr>
                                      <p:tavLst>
                                        <p:tav tm="0">
                                          <p:val>
                                            <p:strVal val="#ppt_x"/>
                                          </p:val>
                                        </p:tav>
                                        <p:tav tm="100000">
                                          <p:val>
                                            <p:strVal val="#ppt_x"/>
                                          </p:val>
                                        </p:tav>
                                      </p:tavLst>
                                    </p:anim>
                                    <p:anim calcmode="lin" valueType="num">
                                      <p:cBhvr>
                                        <p:cTn id="1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52000"/>
          </a:schemeClr>
        </a:solidFill>
        <a:effectLst/>
      </p:bgPr>
    </p:bg>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B4B7C8C1-FFA7-4866-9C99-1E8A1AD93739}"/>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37540"/>
            <a:ext cx="12280900" cy="6895540"/>
          </a:xfrm>
          <a:prstGeom prst="rect">
            <a:avLst/>
          </a:prstGeom>
        </p:spPr>
      </p:pic>
      <p:sp>
        <p:nvSpPr>
          <p:cNvPr id="51" name="标题 1">
            <a:extLst>
              <a:ext uri="{FF2B5EF4-FFF2-40B4-BE49-F238E27FC236}">
                <a16:creationId xmlns:a16="http://schemas.microsoft.com/office/drawing/2014/main" id="{63C64963-DBD9-443E-9EAF-45436E9B2F83}"/>
              </a:ext>
            </a:extLst>
          </p:cNvPr>
          <p:cNvSpPr txBox="1"/>
          <p:nvPr/>
        </p:nvSpPr>
        <p:spPr>
          <a:xfrm>
            <a:off x="3463306" y="4715517"/>
            <a:ext cx="5591420" cy="7516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2600"/>
              </a:lnSpc>
            </a:pP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第七组</a:t>
            </a: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  </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李杨  王浩然</a:t>
            </a:r>
            <a:endPar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endParaRPr>
          </a:p>
          <a:p>
            <a:pPr>
              <a:lnSpc>
                <a:spcPts val="2600"/>
              </a:lnSpc>
            </a:pP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2022</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年</a:t>
            </a: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4</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月</a:t>
            </a:r>
            <a:r>
              <a:rPr kumimoji="1" lang="en-US" altLang="zh-CN" sz="2000" b="1" dirty="0">
                <a:solidFill>
                  <a:schemeClr val="tx2">
                    <a:lumMod val="75000"/>
                  </a:schemeClr>
                </a:solidFill>
                <a:latin typeface="经典繁勘亭" pitchFamily="49" charset="-122"/>
                <a:ea typeface="经典繁勘亭" pitchFamily="49" charset="-122"/>
                <a:cs typeface="经典繁勘亭" pitchFamily="49" charset="-122"/>
              </a:rPr>
              <a:t>19</a:t>
            </a:r>
            <a:r>
              <a:rPr kumimoji="1" lang="zh-CN" altLang="en-US" sz="2000" b="1" dirty="0">
                <a:solidFill>
                  <a:schemeClr val="tx2">
                    <a:lumMod val="75000"/>
                  </a:schemeClr>
                </a:solidFill>
                <a:latin typeface="经典繁勘亭" pitchFamily="49" charset="-122"/>
                <a:ea typeface="经典繁勘亭" pitchFamily="49" charset="-122"/>
                <a:cs typeface="经典繁勘亭" pitchFamily="49" charset="-122"/>
              </a:rPr>
              <a:t>日</a:t>
            </a:r>
          </a:p>
        </p:txBody>
      </p:sp>
      <p:sp>
        <p:nvSpPr>
          <p:cNvPr id="59" name="文本框 1">
            <a:extLst>
              <a:ext uri="{FF2B5EF4-FFF2-40B4-BE49-F238E27FC236}">
                <a16:creationId xmlns:a16="http://schemas.microsoft.com/office/drawing/2014/main" id="{5EC68C9A-2CC6-4B48-B188-A954B6DCF3A4}"/>
              </a:ext>
            </a:extLst>
          </p:cNvPr>
          <p:cNvSpPr txBox="1"/>
          <p:nvPr/>
        </p:nvSpPr>
        <p:spPr>
          <a:xfrm>
            <a:off x="1229208" y="1807471"/>
            <a:ext cx="10059615" cy="18158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a:solidFill>
                  <a:srgbClr val="333F50"/>
                </a:solidFill>
                <a:latin typeface="Britannic Bold" panose="020B0903060703020204" pitchFamily="34" charset="0"/>
              </a:rPr>
              <a:t>Who Gets Education in the People’s Republic of China</a:t>
            </a:r>
          </a:p>
          <a:p>
            <a:pPr algn="ctr"/>
            <a:r>
              <a:rPr kumimoji="1" lang="zh-CN" altLang="en-US" sz="7200" b="1" dirty="0">
                <a:solidFill>
                  <a:srgbClr val="333F50"/>
                </a:solidFill>
                <a:latin typeface="经典繁勘亭" pitchFamily="49" charset="-122"/>
                <a:ea typeface="经典繁勘亭" pitchFamily="49" charset="-122"/>
                <a:cs typeface="经典繁勘亭" pitchFamily="49" charset="-122"/>
              </a:rPr>
              <a:t>  感谢您的观看</a:t>
            </a:r>
            <a:r>
              <a:rPr kumimoji="1" lang="zh-CN" altLang="en-US" sz="8000" b="1" dirty="0">
                <a:solidFill>
                  <a:srgbClr val="333F50"/>
                </a:solidFill>
                <a:latin typeface="经典繁勘亭" pitchFamily="49" charset="-122"/>
                <a:ea typeface="经典繁勘亭" pitchFamily="49" charset="-122"/>
                <a:cs typeface="经典繁勘亭" pitchFamily="49" charset="-122"/>
              </a:rPr>
              <a:t>！</a:t>
            </a:r>
          </a:p>
        </p:txBody>
      </p:sp>
      <p:pic>
        <p:nvPicPr>
          <p:cNvPr id="96" name="图片 95">
            <a:extLst>
              <a:ext uri="{FF2B5EF4-FFF2-40B4-BE49-F238E27FC236}">
                <a16:creationId xmlns:a16="http://schemas.microsoft.com/office/drawing/2014/main" id="{98B5E459-B8C9-4F92-AB8E-890F579EC0E8}"/>
              </a:ext>
            </a:extLst>
          </p:cNvPr>
          <p:cNvPicPr>
            <a:picLocks noChangeAspect="1"/>
          </p:cNvPicPr>
          <p:nvPr/>
        </p:nvPicPr>
        <p:blipFill>
          <a:blip r:embed="rId3">
            <a:duotone>
              <a:schemeClr val="accent5">
                <a:shade val="45000"/>
                <a:satMod val="135000"/>
              </a:schemeClr>
              <a:prstClr val="white"/>
            </a:duotone>
          </a:blip>
          <a:stretch>
            <a:fillRect/>
          </a:stretch>
        </p:blipFill>
        <p:spPr>
          <a:xfrm>
            <a:off x="6593987" y="1263295"/>
            <a:ext cx="1319819" cy="547918"/>
          </a:xfrm>
          <a:prstGeom prst="rect">
            <a:avLst/>
          </a:prstGeom>
        </p:spPr>
      </p:pic>
      <p:pic>
        <p:nvPicPr>
          <p:cNvPr id="98" name="图片 97">
            <a:extLst>
              <a:ext uri="{FF2B5EF4-FFF2-40B4-BE49-F238E27FC236}">
                <a16:creationId xmlns:a16="http://schemas.microsoft.com/office/drawing/2014/main" id="{3541A790-FFFB-4DDC-B426-BFD8A8BBEAD8}"/>
              </a:ext>
            </a:extLst>
          </p:cNvPr>
          <p:cNvPicPr>
            <a:picLocks noChangeAspect="1"/>
          </p:cNvPicPr>
          <p:nvPr/>
        </p:nvPicPr>
        <p:blipFill>
          <a:blip r:embed="rId4">
            <a:duotone>
              <a:schemeClr val="accent5">
                <a:shade val="45000"/>
                <a:satMod val="135000"/>
              </a:schemeClr>
              <a:prstClr val="white"/>
            </a:duotone>
          </a:blip>
          <a:stretch>
            <a:fillRect/>
          </a:stretch>
        </p:blipFill>
        <p:spPr>
          <a:xfrm>
            <a:off x="3137275" y="429320"/>
            <a:ext cx="1318954" cy="624140"/>
          </a:xfrm>
          <a:prstGeom prst="rect">
            <a:avLst/>
          </a:prstGeom>
        </p:spPr>
      </p:pic>
      <p:pic>
        <p:nvPicPr>
          <p:cNvPr id="99" name="图片 98">
            <a:extLst>
              <a:ext uri="{FF2B5EF4-FFF2-40B4-BE49-F238E27FC236}">
                <a16:creationId xmlns:a16="http://schemas.microsoft.com/office/drawing/2014/main" id="{8F992063-ECE0-420B-82CD-6A05DC063CA1}"/>
              </a:ext>
            </a:extLst>
          </p:cNvPr>
          <p:cNvPicPr>
            <a:picLocks noChangeAspect="1"/>
          </p:cNvPicPr>
          <p:nvPr/>
        </p:nvPicPr>
        <p:blipFill>
          <a:blip r:embed="rId5"/>
          <a:stretch>
            <a:fillRect/>
          </a:stretch>
        </p:blipFill>
        <p:spPr>
          <a:xfrm>
            <a:off x="9054726" y="171200"/>
            <a:ext cx="932848" cy="925879"/>
          </a:xfrm>
          <a:prstGeom prst="rect">
            <a:avLst/>
          </a:prstGeom>
        </p:spPr>
      </p:pic>
      <p:pic>
        <p:nvPicPr>
          <p:cNvPr id="97" name="图片 96">
            <a:extLst>
              <a:ext uri="{FF2B5EF4-FFF2-40B4-BE49-F238E27FC236}">
                <a16:creationId xmlns:a16="http://schemas.microsoft.com/office/drawing/2014/main" id="{23FD31EE-6ECE-44AA-A02B-B3ADB368A3D9}"/>
              </a:ext>
            </a:extLst>
          </p:cNvPr>
          <p:cNvPicPr>
            <a:picLocks noChangeAspect="1"/>
          </p:cNvPicPr>
          <p:nvPr/>
        </p:nvPicPr>
        <p:blipFill>
          <a:blip r:embed="rId6">
            <a:duotone>
              <a:schemeClr val="accent5">
                <a:shade val="45000"/>
                <a:satMod val="135000"/>
              </a:schemeClr>
              <a:prstClr val="white"/>
            </a:duotone>
          </a:blip>
          <a:stretch>
            <a:fillRect/>
          </a:stretch>
        </p:blipFill>
        <p:spPr>
          <a:xfrm>
            <a:off x="9123306" y="337415"/>
            <a:ext cx="1907173" cy="925880"/>
          </a:xfrm>
          <a:prstGeom prst="rect">
            <a:avLst/>
          </a:prstGeom>
        </p:spPr>
      </p:pic>
      <p:pic>
        <p:nvPicPr>
          <p:cNvPr id="11" name="图片 10">
            <a:extLst>
              <a:ext uri="{FF2B5EF4-FFF2-40B4-BE49-F238E27FC236}">
                <a16:creationId xmlns:a16="http://schemas.microsoft.com/office/drawing/2014/main" id="{210B291E-0046-41E8-8112-4E096EA5F238}"/>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flipH="1">
            <a:off x="372203" y="2972025"/>
            <a:ext cx="2476499" cy="3486983"/>
          </a:xfrm>
          <a:prstGeom prst="rect">
            <a:avLst/>
          </a:prstGeom>
        </p:spPr>
      </p:pic>
      <p:sp>
        <p:nvSpPr>
          <p:cNvPr id="2" name="灯片编号占位符 1">
            <a:extLst>
              <a:ext uri="{FF2B5EF4-FFF2-40B4-BE49-F238E27FC236}">
                <a16:creationId xmlns:a16="http://schemas.microsoft.com/office/drawing/2014/main" id="{8F894A3C-D717-4CE2-9D0E-6129184BE9CB}"/>
              </a:ext>
            </a:extLst>
          </p:cNvPr>
          <p:cNvSpPr>
            <a:spLocks noGrp="1"/>
          </p:cNvSpPr>
          <p:nvPr>
            <p:ph type="sldNum" sz="quarter" idx="12"/>
          </p:nvPr>
        </p:nvSpPr>
        <p:spPr/>
        <p:txBody>
          <a:bodyPr/>
          <a:lstStyle/>
          <a:p>
            <a:fld id="{3BBC818E-74BE-45A5-811B-174B759C3D15}" type="slidenum">
              <a:rPr lang="zh-CN" altLang="en-US" smtClean="0"/>
              <a:pPr/>
              <a:t>40</a:t>
            </a:fld>
            <a:endParaRPr lang="zh-CN" altLang="en-US"/>
          </a:p>
        </p:txBody>
      </p:sp>
    </p:spTree>
    <p:extLst>
      <p:ext uri="{BB962C8B-B14F-4D97-AF65-F5344CB8AC3E}">
        <p14:creationId xmlns:p14="http://schemas.microsoft.com/office/powerpoint/2010/main" val="252764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1000"/>
                                        <p:tgtEl>
                                          <p:spTgt spid="51"/>
                                        </p:tgtEl>
                                      </p:cBhvr>
                                    </p:animEffect>
                                  </p:childTnLst>
                                </p:cTn>
                              </p:par>
                              <p:par>
                                <p:cTn id="12" presetID="6" presetClass="entr" presetSubtype="16"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in)">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483"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cxnSp>
        <p:nvCxnSpPr>
          <p:cNvPr id="3" name="直接连接符 2">
            <a:extLst>
              <a:ext uri="{FF2B5EF4-FFF2-40B4-BE49-F238E27FC236}">
                <a16:creationId xmlns:a16="http://schemas.microsoft.com/office/drawing/2014/main" id="{CA494D6E-5D5F-44C5-BFB7-21A2550407D7}"/>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EA95941-2117-4776-937C-A1FC5C730C47}"/>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建国初期</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5" name="文本框 4">
            <a:extLst>
              <a:ext uri="{FF2B5EF4-FFF2-40B4-BE49-F238E27FC236}">
                <a16:creationId xmlns:a16="http://schemas.microsoft.com/office/drawing/2014/main" id="{B073411A-16BA-4482-901C-AA25548C0373}"/>
              </a:ext>
            </a:extLst>
          </p:cNvPr>
          <p:cNvSpPr txBox="1"/>
          <p:nvPr/>
        </p:nvSpPr>
        <p:spPr>
          <a:xfrm>
            <a:off x="225254" y="1452861"/>
            <a:ext cx="5531464" cy="4985980"/>
          </a:xfrm>
          <a:prstGeom prst="rect">
            <a:avLst/>
          </a:prstGeom>
          <a:noFill/>
        </p:spPr>
        <p:txBody>
          <a:bodyPr wrap="square" rtlCol="0">
            <a:spAutoFit/>
          </a:bodyPr>
          <a:lstStyle/>
          <a:p>
            <a:pPr>
              <a:spcAft>
                <a:spcPts val="600"/>
              </a:spcAft>
            </a:pPr>
            <a:r>
              <a:rPr lang="zh-CN" altLang="en-US" b="1" dirty="0"/>
              <a:t>干部子女：</a:t>
            </a:r>
            <a:endParaRPr lang="en-US" altLang="zh-CN" b="1" dirty="0"/>
          </a:p>
          <a:p>
            <a:pPr indent="457200">
              <a:spcAft>
                <a:spcPts val="1200"/>
              </a:spcAft>
            </a:pPr>
            <a:r>
              <a:rPr lang="zh-CN" altLang="en-US" dirty="0"/>
              <a:t>新中国成立初期，企事业单位发展有限，干部自身的文化素养也较低，干部子女比例较低。</a:t>
            </a:r>
            <a:r>
              <a:rPr lang="en-US" altLang="zh-CN" dirty="0"/>
              <a:t>1960</a:t>
            </a:r>
            <a:r>
              <a:rPr lang="zh-CN" altLang="en-US" dirty="0"/>
              <a:t>年以后，党政机关建立了子弟学校，干部子女比例出现了较大的增长。</a:t>
            </a:r>
            <a:endParaRPr lang="en-US" altLang="zh-CN" dirty="0"/>
          </a:p>
          <a:p>
            <a:pPr>
              <a:spcAft>
                <a:spcPts val="600"/>
              </a:spcAft>
            </a:pPr>
            <a:r>
              <a:rPr lang="zh-CN" altLang="en-US" b="1" dirty="0"/>
              <a:t>工农子女：</a:t>
            </a:r>
            <a:endParaRPr lang="en-US" altLang="zh-CN" b="1" dirty="0"/>
          </a:p>
          <a:p>
            <a:pPr indent="457200"/>
            <a:r>
              <a:rPr lang="zh-CN" altLang="en-US" dirty="0"/>
              <a:t>新中国成立后工农子女迅速从边缘群体转变为主要构成。</a:t>
            </a:r>
            <a:endParaRPr lang="en-US" altLang="zh-CN" dirty="0"/>
          </a:p>
          <a:p>
            <a:pPr indent="457200"/>
            <a:r>
              <a:rPr lang="zh-CN" altLang="en-US" dirty="0"/>
              <a:t>建国以来农民子弟比重增加，之后由于“老解放区的农村基础教育”“高校联合考试招生到全国统一高考招生的制度转变”，呈现曲折起伏的状态，但一直保持在一定水平。</a:t>
            </a:r>
            <a:endParaRPr lang="en-US" altLang="zh-CN" dirty="0"/>
          </a:p>
          <a:p>
            <a:pPr indent="457200">
              <a:spcAft>
                <a:spcPts val="1200"/>
              </a:spcAft>
            </a:pPr>
            <a:r>
              <a:rPr lang="zh-CN" altLang="en-US" dirty="0"/>
              <a:t>工人子弟相对平缓稳定的逐步增加。</a:t>
            </a:r>
            <a:endParaRPr lang="en-US" altLang="zh-CN" dirty="0"/>
          </a:p>
          <a:p>
            <a:r>
              <a:rPr lang="zh-CN" altLang="en-US" b="1" dirty="0"/>
              <a:t>技术人员：</a:t>
            </a:r>
            <a:endParaRPr lang="en-US" altLang="zh-CN" b="1" dirty="0"/>
          </a:p>
          <a:p>
            <a:pPr indent="457200"/>
            <a:r>
              <a:rPr lang="zh-CN" altLang="en-US" dirty="0"/>
              <a:t>技术人员子弟在建国初期占比非常高，后期失去优势。</a:t>
            </a:r>
            <a:endParaRPr lang="en-US" altLang="zh-CN" dirty="0"/>
          </a:p>
        </p:txBody>
      </p:sp>
      <p:sp>
        <p:nvSpPr>
          <p:cNvPr id="2" name="文本框 1">
            <a:extLst>
              <a:ext uri="{FF2B5EF4-FFF2-40B4-BE49-F238E27FC236}">
                <a16:creationId xmlns:a16="http://schemas.microsoft.com/office/drawing/2014/main" id="{2A559F61-0212-4623-92FC-10DD26F56EE3}"/>
              </a:ext>
            </a:extLst>
          </p:cNvPr>
          <p:cNvSpPr txBox="1"/>
          <p:nvPr/>
        </p:nvSpPr>
        <p:spPr>
          <a:xfrm>
            <a:off x="863826" y="893388"/>
            <a:ext cx="2777368" cy="461665"/>
          </a:xfrm>
          <a:prstGeom prst="rect">
            <a:avLst/>
          </a:prstGeom>
          <a:noFill/>
        </p:spPr>
        <p:txBody>
          <a:bodyPr wrap="square" rtlCol="0">
            <a:spAutoFit/>
          </a:bodyPr>
          <a:lstStyle/>
          <a:p>
            <a:r>
              <a:rPr lang="zh-CN" altLang="en-US" sz="2400" dirty="0">
                <a:latin typeface="隶书" panose="02010509060101010101" pitchFamily="49" charset="-122"/>
                <a:ea typeface="隶书" panose="02010509060101010101" pitchFamily="49" charset="-122"/>
              </a:rPr>
              <a:t>“出身照顾”阶段</a:t>
            </a:r>
          </a:p>
        </p:txBody>
      </p:sp>
      <p:sp>
        <p:nvSpPr>
          <p:cNvPr id="13" name="文本框 12">
            <a:extLst>
              <a:ext uri="{FF2B5EF4-FFF2-40B4-BE49-F238E27FC236}">
                <a16:creationId xmlns:a16="http://schemas.microsoft.com/office/drawing/2014/main" id="{4F613E78-5ADD-4FE3-A1DD-2A99BD90E384}"/>
              </a:ext>
            </a:extLst>
          </p:cNvPr>
          <p:cNvSpPr txBox="1"/>
          <p:nvPr/>
        </p:nvSpPr>
        <p:spPr>
          <a:xfrm>
            <a:off x="6607209" y="749474"/>
            <a:ext cx="4430413" cy="1200329"/>
          </a:xfrm>
          <a:prstGeom prst="rect">
            <a:avLst/>
          </a:prstGeom>
          <a:noFill/>
        </p:spPr>
        <p:txBody>
          <a:bodyPr wrap="square">
            <a:spAutoFit/>
          </a:bodyPr>
          <a:lstStyle/>
          <a:p>
            <a:r>
              <a:rPr lang="zh-CN" altLang="en-US" dirty="0">
                <a:solidFill>
                  <a:schemeClr val="accent2">
                    <a:lumMod val="75000"/>
                  </a:schemeClr>
                </a:solidFill>
              </a:rPr>
              <a:t>下面的讨论分成三个大类的不同职业类别：</a:t>
            </a:r>
            <a:endParaRPr lang="en-US" altLang="zh-CN" dirty="0">
              <a:solidFill>
                <a:schemeClr val="accent2">
                  <a:lumMod val="75000"/>
                </a:schemeClr>
              </a:solidFill>
            </a:endParaRPr>
          </a:p>
          <a:p>
            <a:r>
              <a:rPr lang="zh-CN" altLang="en-US" dirty="0">
                <a:solidFill>
                  <a:schemeClr val="accent2">
                    <a:lumMod val="75000"/>
                  </a:schemeClr>
                </a:solidFill>
              </a:rPr>
              <a:t>（1）干部（党政干部，企业干部）</a:t>
            </a:r>
            <a:endParaRPr lang="en-US" altLang="zh-CN" dirty="0">
              <a:solidFill>
                <a:schemeClr val="accent2">
                  <a:lumMod val="75000"/>
                </a:schemeClr>
              </a:solidFill>
            </a:endParaRPr>
          </a:p>
          <a:p>
            <a:r>
              <a:rPr lang="zh-CN" altLang="en-US" dirty="0">
                <a:solidFill>
                  <a:schemeClr val="accent2">
                    <a:lumMod val="75000"/>
                  </a:schemeClr>
                </a:solidFill>
              </a:rPr>
              <a:t>（2）工农（工人，农民）</a:t>
            </a:r>
            <a:endParaRPr lang="en-US" altLang="zh-CN" dirty="0">
              <a:solidFill>
                <a:schemeClr val="accent2">
                  <a:lumMod val="75000"/>
                </a:schemeClr>
              </a:solidFill>
            </a:endParaRPr>
          </a:p>
          <a:p>
            <a:r>
              <a:rPr lang="zh-CN" altLang="en-US" dirty="0">
                <a:solidFill>
                  <a:schemeClr val="accent2">
                    <a:lumMod val="75000"/>
                  </a:schemeClr>
                </a:solidFill>
              </a:rPr>
              <a:t>（3）技术人员</a:t>
            </a:r>
            <a:endParaRPr lang="en-US" altLang="zh-CN" dirty="0">
              <a:solidFill>
                <a:schemeClr val="accent2">
                  <a:lumMod val="75000"/>
                </a:schemeClr>
              </a:solidFill>
            </a:endParaRPr>
          </a:p>
        </p:txBody>
      </p:sp>
      <p:sp>
        <p:nvSpPr>
          <p:cNvPr id="6" name="灯片编号占位符 5">
            <a:extLst>
              <a:ext uri="{FF2B5EF4-FFF2-40B4-BE49-F238E27FC236}">
                <a16:creationId xmlns:a16="http://schemas.microsoft.com/office/drawing/2014/main" id="{547BD68D-C6E9-4173-81B9-E71D09EA8AF0}"/>
              </a:ext>
            </a:extLst>
          </p:cNvPr>
          <p:cNvSpPr>
            <a:spLocks noGrp="1"/>
          </p:cNvSpPr>
          <p:nvPr>
            <p:ph type="sldNum" sz="quarter" idx="12"/>
          </p:nvPr>
        </p:nvSpPr>
        <p:spPr/>
        <p:txBody>
          <a:bodyPr/>
          <a:lstStyle/>
          <a:p>
            <a:fld id="{3BBC818E-74BE-45A5-811B-174B759C3D15}" type="slidenum">
              <a:rPr lang="zh-CN" altLang="en-US" smtClean="0"/>
              <a:pPr/>
              <a:t>5</a:t>
            </a:fld>
            <a:endParaRPr lang="zh-CN" altLang="en-US"/>
          </a:p>
        </p:txBody>
      </p:sp>
      <p:pic>
        <p:nvPicPr>
          <p:cNvPr id="8" name="图片 7">
            <a:extLst>
              <a:ext uri="{FF2B5EF4-FFF2-40B4-BE49-F238E27FC236}">
                <a16:creationId xmlns:a16="http://schemas.microsoft.com/office/drawing/2014/main" id="{E1D19C9D-CC58-49B2-A8F3-2907E7747F98}"/>
              </a:ext>
            </a:extLst>
          </p:cNvPr>
          <p:cNvPicPr>
            <a:picLocks noChangeAspect="1"/>
          </p:cNvPicPr>
          <p:nvPr/>
        </p:nvPicPr>
        <p:blipFill rotWithShape="1">
          <a:blip r:embed="rId6">
            <a:extLst>
              <a:ext uri="{28A0092B-C50C-407E-A947-70E740481C1C}">
                <a14:useLocalDpi xmlns:a14="http://schemas.microsoft.com/office/drawing/2010/main" val="0"/>
              </a:ext>
            </a:extLst>
          </a:blip>
          <a:srcRect l="6734" t="4175" r="2129" b="2377"/>
          <a:stretch/>
        </p:blipFill>
        <p:spPr>
          <a:xfrm>
            <a:off x="5756718" y="2115939"/>
            <a:ext cx="6320426" cy="4066346"/>
          </a:xfrm>
          <a:prstGeom prst="rect">
            <a:avLst/>
          </a:prstGeom>
        </p:spPr>
      </p:pic>
      <p:cxnSp>
        <p:nvCxnSpPr>
          <p:cNvPr id="10" name="直接箭头连接符 9">
            <a:extLst>
              <a:ext uri="{FF2B5EF4-FFF2-40B4-BE49-F238E27FC236}">
                <a16:creationId xmlns:a16="http://schemas.microsoft.com/office/drawing/2014/main" id="{BD5FFF8C-BABF-4DBD-B58B-A10C9DF0B270}"/>
              </a:ext>
            </a:extLst>
          </p:cNvPr>
          <p:cNvCxnSpPr>
            <a:cxnSpLocks/>
          </p:cNvCxnSpPr>
          <p:nvPr/>
        </p:nvCxnSpPr>
        <p:spPr>
          <a:xfrm flipV="1">
            <a:off x="7416800" y="3879273"/>
            <a:ext cx="157018" cy="13854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77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sp>
        <p:nvSpPr>
          <p:cNvPr id="9" name="文本框 8">
            <a:extLst>
              <a:ext uri="{FF2B5EF4-FFF2-40B4-BE49-F238E27FC236}">
                <a16:creationId xmlns:a16="http://schemas.microsoft.com/office/drawing/2014/main" id="{C4702002-C4F6-4F09-83F6-15EFC36FDA5D}"/>
              </a:ext>
            </a:extLst>
          </p:cNvPr>
          <p:cNvSpPr txBox="1"/>
          <p:nvPr/>
        </p:nvSpPr>
        <p:spPr>
          <a:xfrm>
            <a:off x="341743" y="1277767"/>
            <a:ext cx="4738255" cy="5082289"/>
          </a:xfrm>
          <a:prstGeom prst="rect">
            <a:avLst/>
          </a:prstGeom>
          <a:noFill/>
        </p:spPr>
        <p:txBody>
          <a:bodyPr wrap="square">
            <a:spAutoFit/>
          </a:bodyPr>
          <a:lstStyle/>
          <a:p>
            <a:pPr>
              <a:lnSpc>
                <a:spcPct val="150000"/>
              </a:lnSpc>
            </a:pPr>
            <a:r>
              <a:rPr lang="zh-CN" altLang="en-US" sz="2400" b="1" dirty="0"/>
              <a:t>事实：</a:t>
            </a:r>
            <a:endParaRPr lang="en-US" altLang="zh-CN" sz="2400" b="1" dirty="0"/>
          </a:p>
          <a:p>
            <a:pPr marL="285750" indent="-285750">
              <a:lnSpc>
                <a:spcPct val="150000"/>
              </a:lnSpc>
              <a:spcAft>
                <a:spcPts val="1200"/>
              </a:spcAft>
              <a:buFont typeface="Arial" panose="020B0604020202020204" pitchFamily="34" charset="0"/>
              <a:buChar char="•"/>
            </a:pPr>
            <a:r>
              <a:rPr lang="zh-CN" altLang="en-US" dirty="0"/>
              <a:t>新中国成立初期的农民子女大部分家庭出身都是地主富农。</a:t>
            </a:r>
            <a:endParaRPr lang="en-US" altLang="zh-CN" dirty="0"/>
          </a:p>
          <a:p>
            <a:pPr marL="285750" indent="-285750">
              <a:lnSpc>
                <a:spcPct val="150000"/>
              </a:lnSpc>
              <a:spcBef>
                <a:spcPts val="1800"/>
              </a:spcBef>
              <a:spcAft>
                <a:spcPts val="1200"/>
              </a:spcAft>
              <a:buFont typeface="Arial" panose="020B0604020202020204" pitchFamily="34" charset="0"/>
              <a:buChar char="•"/>
            </a:pPr>
            <a:r>
              <a:rPr lang="zh-CN" altLang="en-US" dirty="0"/>
              <a:t>大跃进开始后，因“反右斗争”，贫下中农子弟瞬间增加，地主富农比例急剧减少。</a:t>
            </a:r>
            <a:endParaRPr lang="en-US" altLang="zh-CN" dirty="0"/>
          </a:p>
          <a:p>
            <a:pPr marL="285750" indent="-285750">
              <a:lnSpc>
                <a:spcPct val="150000"/>
              </a:lnSpc>
              <a:spcBef>
                <a:spcPts val="1800"/>
              </a:spcBef>
              <a:spcAft>
                <a:spcPts val="1200"/>
              </a:spcAft>
              <a:buFont typeface="Arial" panose="020B0604020202020204" pitchFamily="34" charset="0"/>
              <a:buChar char="•"/>
            </a:pPr>
            <a:r>
              <a:rPr lang="en-US" altLang="zh-CN" dirty="0"/>
              <a:t>1962</a:t>
            </a:r>
            <a:r>
              <a:rPr lang="zh-CN" altLang="en-US" dirty="0"/>
              <a:t>年对富农政策有所放宽。</a:t>
            </a:r>
            <a:endParaRPr lang="en-US" altLang="zh-CN" dirty="0"/>
          </a:p>
          <a:p>
            <a:pPr marL="285750" indent="-285750">
              <a:lnSpc>
                <a:spcPct val="150000"/>
              </a:lnSpc>
              <a:spcBef>
                <a:spcPts val="1800"/>
              </a:spcBef>
              <a:spcAft>
                <a:spcPts val="1200"/>
              </a:spcAft>
              <a:buFont typeface="Arial" panose="020B0604020202020204" pitchFamily="34" charset="0"/>
              <a:buChar char="•"/>
            </a:pPr>
            <a:r>
              <a:rPr lang="zh-CN" altLang="en-US" dirty="0"/>
              <a:t>但八届十中全会，阶级斗争路线得到强调，出身不好的高中生几乎全都不录取，结果显示在</a:t>
            </a:r>
            <a:r>
              <a:rPr lang="en-US" altLang="zh-CN" dirty="0"/>
              <a:t>1964</a:t>
            </a:r>
            <a:r>
              <a:rPr lang="zh-CN" altLang="en-US" dirty="0"/>
              <a:t>年的情况。</a:t>
            </a:r>
          </a:p>
        </p:txBody>
      </p:sp>
      <p:sp>
        <p:nvSpPr>
          <p:cNvPr id="10" name="文本框 9">
            <a:extLst>
              <a:ext uri="{FF2B5EF4-FFF2-40B4-BE49-F238E27FC236}">
                <a16:creationId xmlns:a16="http://schemas.microsoft.com/office/drawing/2014/main" id="{3D2D0D9A-7E4A-40E1-8458-F8F68C915B08}"/>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建国初期</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cxnSp>
        <p:nvCxnSpPr>
          <p:cNvPr id="11" name="直接连接符 10">
            <a:extLst>
              <a:ext uri="{FF2B5EF4-FFF2-40B4-BE49-F238E27FC236}">
                <a16:creationId xmlns:a16="http://schemas.microsoft.com/office/drawing/2014/main" id="{1FFDCC16-36CB-4B9B-B16D-586F8309AC9C}"/>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194F7FD-200E-4D5F-B2CB-725002011CF5}"/>
              </a:ext>
            </a:extLst>
          </p:cNvPr>
          <p:cNvSpPr txBox="1"/>
          <p:nvPr/>
        </p:nvSpPr>
        <p:spPr>
          <a:xfrm>
            <a:off x="444982" y="850841"/>
            <a:ext cx="2168909" cy="369332"/>
          </a:xfrm>
          <a:prstGeom prst="rect">
            <a:avLst/>
          </a:prstGeom>
          <a:noFill/>
        </p:spPr>
        <p:txBody>
          <a:bodyPr wrap="square" rtlCol="0">
            <a:spAutoFit/>
          </a:bodyPr>
          <a:lstStyle/>
          <a:p>
            <a:r>
              <a:rPr lang="zh-CN" altLang="en-US" dirty="0"/>
              <a:t>农民子女内部情况</a:t>
            </a:r>
          </a:p>
        </p:txBody>
      </p:sp>
      <p:sp>
        <p:nvSpPr>
          <p:cNvPr id="2" name="灯片编号占位符 1">
            <a:extLst>
              <a:ext uri="{FF2B5EF4-FFF2-40B4-BE49-F238E27FC236}">
                <a16:creationId xmlns:a16="http://schemas.microsoft.com/office/drawing/2014/main" id="{44C9BD18-C4FE-4406-9A06-FB900E402691}"/>
              </a:ext>
            </a:extLst>
          </p:cNvPr>
          <p:cNvSpPr>
            <a:spLocks noGrp="1"/>
          </p:cNvSpPr>
          <p:nvPr>
            <p:ph type="sldNum" sz="quarter" idx="12"/>
          </p:nvPr>
        </p:nvSpPr>
        <p:spPr/>
        <p:txBody>
          <a:bodyPr/>
          <a:lstStyle/>
          <a:p>
            <a:fld id="{3BBC818E-74BE-45A5-811B-174B759C3D15}" type="slidenum">
              <a:rPr lang="zh-CN" altLang="en-US" smtClean="0"/>
              <a:pPr/>
              <a:t>6</a:t>
            </a:fld>
            <a:endParaRPr lang="zh-CN" altLang="en-US"/>
          </a:p>
        </p:txBody>
      </p:sp>
      <p:pic>
        <p:nvPicPr>
          <p:cNvPr id="4" name="图片 3">
            <a:extLst>
              <a:ext uri="{FF2B5EF4-FFF2-40B4-BE49-F238E27FC236}">
                <a16:creationId xmlns:a16="http://schemas.microsoft.com/office/drawing/2014/main" id="{3A7E6AF3-50B8-4359-8667-7097D4A9FC62}"/>
              </a:ext>
            </a:extLst>
          </p:cNvPr>
          <p:cNvPicPr>
            <a:picLocks noChangeAspect="1"/>
          </p:cNvPicPr>
          <p:nvPr/>
        </p:nvPicPr>
        <p:blipFill rotWithShape="1">
          <a:blip r:embed="rId5">
            <a:extLst>
              <a:ext uri="{28A0092B-C50C-407E-A947-70E740481C1C}">
                <a14:useLocalDpi xmlns:a14="http://schemas.microsoft.com/office/drawing/2010/main" val="0"/>
              </a:ext>
            </a:extLst>
          </a:blip>
          <a:srcRect l="5863" t="3402" r="3749"/>
          <a:stretch/>
        </p:blipFill>
        <p:spPr>
          <a:xfrm>
            <a:off x="5079999" y="541995"/>
            <a:ext cx="6784052" cy="5863458"/>
          </a:xfrm>
          <a:prstGeom prst="rect">
            <a:avLst/>
          </a:prstGeom>
        </p:spPr>
      </p:pic>
      <p:cxnSp>
        <p:nvCxnSpPr>
          <p:cNvPr id="6" name="直接箭头连接符 5">
            <a:extLst>
              <a:ext uri="{FF2B5EF4-FFF2-40B4-BE49-F238E27FC236}">
                <a16:creationId xmlns:a16="http://schemas.microsoft.com/office/drawing/2014/main" id="{EACF8583-BE07-4BDB-A2F4-CF251AD0322F}"/>
              </a:ext>
            </a:extLst>
          </p:cNvPr>
          <p:cNvCxnSpPr/>
          <p:nvPr/>
        </p:nvCxnSpPr>
        <p:spPr>
          <a:xfrm flipV="1">
            <a:off x="5764158" y="1059313"/>
            <a:ext cx="4218042" cy="252944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8" name="直接箭头连接符 7">
            <a:extLst>
              <a:ext uri="{FF2B5EF4-FFF2-40B4-BE49-F238E27FC236}">
                <a16:creationId xmlns:a16="http://schemas.microsoft.com/office/drawing/2014/main" id="{1B22CE29-18A7-4DA4-AF81-64202A9C00C2}"/>
              </a:ext>
            </a:extLst>
          </p:cNvPr>
          <p:cNvCxnSpPr/>
          <p:nvPr/>
        </p:nvCxnSpPr>
        <p:spPr>
          <a:xfrm>
            <a:off x="8334375" y="2886075"/>
            <a:ext cx="0" cy="27585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BFEFED8E-819A-4EAB-BE54-1325D6C51751}"/>
              </a:ext>
            </a:extLst>
          </p:cNvPr>
          <p:cNvCxnSpPr/>
          <p:nvPr/>
        </p:nvCxnSpPr>
        <p:spPr>
          <a:xfrm>
            <a:off x="8715375" y="3153146"/>
            <a:ext cx="0" cy="27585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CCB18B24-5BFD-4A68-A2BB-6A8098CA068C}"/>
              </a:ext>
            </a:extLst>
          </p:cNvPr>
          <p:cNvCxnSpPr/>
          <p:nvPr/>
        </p:nvCxnSpPr>
        <p:spPr>
          <a:xfrm>
            <a:off x="10077450" y="984598"/>
            <a:ext cx="390525" cy="52035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B6C2AC88-6BB7-4408-9B62-B90D04CA0043}"/>
              </a:ext>
            </a:extLst>
          </p:cNvPr>
          <p:cNvCxnSpPr/>
          <p:nvPr/>
        </p:nvCxnSpPr>
        <p:spPr>
          <a:xfrm flipV="1">
            <a:off x="10576868" y="1220173"/>
            <a:ext cx="1157887" cy="3038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6" name="矩形 15">
            <a:extLst>
              <a:ext uri="{FF2B5EF4-FFF2-40B4-BE49-F238E27FC236}">
                <a16:creationId xmlns:a16="http://schemas.microsoft.com/office/drawing/2014/main" id="{87AF845F-C004-4FF8-8870-23C1764C5AE2}"/>
              </a:ext>
            </a:extLst>
          </p:cNvPr>
          <p:cNvSpPr/>
          <p:nvPr/>
        </p:nvSpPr>
        <p:spPr>
          <a:xfrm>
            <a:off x="5771250" y="850841"/>
            <a:ext cx="1567420" cy="1406584"/>
          </a:xfrm>
          <a:prstGeom prst="rect">
            <a:avLst/>
          </a:prstGeom>
          <a:noFill/>
          <a:ln w="2857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939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3"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9" name="文本框 8">
            <a:extLst>
              <a:ext uri="{FF2B5EF4-FFF2-40B4-BE49-F238E27FC236}">
                <a16:creationId xmlns:a16="http://schemas.microsoft.com/office/drawing/2014/main" id="{F4167B79-45AF-471A-A1BB-49229EA6608F}"/>
              </a:ext>
            </a:extLst>
          </p:cNvPr>
          <p:cNvSpPr txBox="1"/>
          <p:nvPr/>
        </p:nvSpPr>
        <p:spPr>
          <a:xfrm>
            <a:off x="395567" y="2357888"/>
            <a:ext cx="3720613" cy="1853649"/>
          </a:xfrm>
          <a:prstGeom prst="rect">
            <a:avLst/>
          </a:prstGeom>
          <a:noFill/>
        </p:spPr>
        <p:txBody>
          <a:bodyPr wrap="square">
            <a:spAutoFit/>
          </a:bodyPr>
          <a:lstStyle/>
          <a:p>
            <a:pPr>
              <a:lnSpc>
                <a:spcPct val="200000"/>
              </a:lnSpc>
            </a:pPr>
            <a:r>
              <a:rPr lang="zh-CN" altLang="en-US" sz="2000" dirty="0"/>
              <a:t>党政干部不断上升</a:t>
            </a:r>
            <a:endParaRPr lang="en-US" altLang="zh-CN" sz="2000" dirty="0"/>
          </a:p>
          <a:p>
            <a:pPr>
              <a:lnSpc>
                <a:spcPct val="200000"/>
              </a:lnSpc>
            </a:pPr>
            <a:r>
              <a:rPr lang="zh-CN" altLang="en-US" sz="2000" dirty="0"/>
              <a:t>企业干部迅速下降</a:t>
            </a:r>
            <a:endParaRPr lang="en-US" altLang="zh-CN" sz="2000" dirty="0"/>
          </a:p>
          <a:p>
            <a:pPr>
              <a:lnSpc>
                <a:spcPct val="200000"/>
              </a:lnSpc>
            </a:pPr>
            <a:r>
              <a:rPr lang="en-US" altLang="zh-CN" sz="2000" dirty="0"/>
              <a:t>——</a:t>
            </a:r>
            <a:r>
              <a:rPr lang="zh-CN" altLang="en-US" sz="2000" dirty="0"/>
              <a:t>“掌握的社会资源不同”</a:t>
            </a:r>
          </a:p>
        </p:txBody>
      </p:sp>
      <p:sp>
        <p:nvSpPr>
          <p:cNvPr id="10" name="文本框 9">
            <a:extLst>
              <a:ext uri="{FF2B5EF4-FFF2-40B4-BE49-F238E27FC236}">
                <a16:creationId xmlns:a16="http://schemas.microsoft.com/office/drawing/2014/main" id="{6BD59AD8-E929-4FD1-B7AA-1AD9216AB3B5}"/>
              </a:ext>
            </a:extLst>
          </p:cNvPr>
          <p:cNvSpPr txBox="1"/>
          <p:nvPr/>
        </p:nvSpPr>
        <p:spPr>
          <a:xfrm>
            <a:off x="444982" y="850841"/>
            <a:ext cx="2168909" cy="369332"/>
          </a:xfrm>
          <a:prstGeom prst="rect">
            <a:avLst/>
          </a:prstGeom>
          <a:noFill/>
        </p:spPr>
        <p:txBody>
          <a:bodyPr wrap="square" rtlCol="0">
            <a:spAutoFit/>
          </a:bodyPr>
          <a:lstStyle/>
          <a:p>
            <a:r>
              <a:rPr lang="zh-CN" altLang="en-US" dirty="0"/>
              <a:t>干部子女内部情况</a:t>
            </a:r>
          </a:p>
        </p:txBody>
      </p:sp>
      <p:cxnSp>
        <p:nvCxnSpPr>
          <p:cNvPr id="11" name="直接连接符 10">
            <a:extLst>
              <a:ext uri="{FF2B5EF4-FFF2-40B4-BE49-F238E27FC236}">
                <a16:creationId xmlns:a16="http://schemas.microsoft.com/office/drawing/2014/main" id="{43818BE3-7A9B-47F1-97E4-B7DC8F12F1A1}"/>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866AEF2-4837-4139-AACB-D3409FB93930}"/>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建国初期</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家庭背景</a:t>
            </a:r>
          </a:p>
        </p:txBody>
      </p:sp>
      <p:sp>
        <p:nvSpPr>
          <p:cNvPr id="2" name="灯片编号占位符 1">
            <a:extLst>
              <a:ext uri="{FF2B5EF4-FFF2-40B4-BE49-F238E27FC236}">
                <a16:creationId xmlns:a16="http://schemas.microsoft.com/office/drawing/2014/main" id="{159274DF-2EF0-4590-B9FF-C4C2B41C4422}"/>
              </a:ext>
            </a:extLst>
          </p:cNvPr>
          <p:cNvSpPr>
            <a:spLocks noGrp="1"/>
          </p:cNvSpPr>
          <p:nvPr>
            <p:ph type="sldNum" sz="quarter" idx="12"/>
          </p:nvPr>
        </p:nvSpPr>
        <p:spPr/>
        <p:txBody>
          <a:bodyPr/>
          <a:lstStyle/>
          <a:p>
            <a:fld id="{3BBC818E-74BE-45A5-811B-174B759C3D15}" type="slidenum">
              <a:rPr lang="zh-CN" altLang="en-US" smtClean="0"/>
              <a:pPr/>
              <a:t>7</a:t>
            </a:fld>
            <a:endParaRPr lang="zh-CN" altLang="en-US"/>
          </a:p>
        </p:txBody>
      </p:sp>
      <p:pic>
        <p:nvPicPr>
          <p:cNvPr id="5" name="图片 4">
            <a:extLst>
              <a:ext uri="{FF2B5EF4-FFF2-40B4-BE49-F238E27FC236}">
                <a16:creationId xmlns:a16="http://schemas.microsoft.com/office/drawing/2014/main" id="{F4D1BFB8-A18A-4592-9575-1A266D459BE1}"/>
              </a:ext>
            </a:extLst>
          </p:cNvPr>
          <p:cNvPicPr>
            <a:picLocks noChangeAspect="1"/>
          </p:cNvPicPr>
          <p:nvPr/>
        </p:nvPicPr>
        <p:blipFill rotWithShape="1">
          <a:blip r:embed="rId6">
            <a:extLst>
              <a:ext uri="{28A0092B-C50C-407E-A947-70E740481C1C}">
                <a14:useLocalDpi xmlns:a14="http://schemas.microsoft.com/office/drawing/2010/main" val="0"/>
              </a:ext>
            </a:extLst>
          </a:blip>
          <a:srcRect l="5788" t="4598" r="5374" b="4592"/>
          <a:stretch/>
        </p:blipFill>
        <p:spPr>
          <a:xfrm>
            <a:off x="4590766" y="584785"/>
            <a:ext cx="6787096" cy="6041056"/>
          </a:xfrm>
          <a:prstGeom prst="rect">
            <a:avLst/>
          </a:prstGeom>
        </p:spPr>
      </p:pic>
      <p:cxnSp>
        <p:nvCxnSpPr>
          <p:cNvPr id="4" name="直接箭头连接符 3">
            <a:extLst>
              <a:ext uri="{FF2B5EF4-FFF2-40B4-BE49-F238E27FC236}">
                <a16:creationId xmlns:a16="http://schemas.microsoft.com/office/drawing/2014/main" id="{3DFA7F1F-3CE9-4C60-9AC6-27C7EB541014}"/>
              </a:ext>
            </a:extLst>
          </p:cNvPr>
          <p:cNvCxnSpPr/>
          <p:nvPr/>
        </p:nvCxnSpPr>
        <p:spPr>
          <a:xfrm>
            <a:off x="5357091" y="720436"/>
            <a:ext cx="1819564" cy="291869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id="{C7D05A56-508E-4F5F-91F4-6AEC1CAFF64F}"/>
              </a:ext>
            </a:extLst>
          </p:cNvPr>
          <p:cNvCxnSpPr/>
          <p:nvPr/>
        </p:nvCxnSpPr>
        <p:spPr>
          <a:xfrm flipV="1">
            <a:off x="5809673" y="1220173"/>
            <a:ext cx="1366982" cy="241895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8157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2">
                  <a:lumMod val="75000"/>
                </a:schemeClr>
              </a:solidFill>
            </a:endParaRPr>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450"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5640669" y="1345408"/>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1210278" y="802944"/>
            <a:ext cx="1922687" cy="933412"/>
          </a:xfrm>
          <a:prstGeom prst="rect">
            <a:avLst/>
          </a:prstGeom>
        </p:spPr>
      </p:pic>
      <p:cxnSp>
        <p:nvCxnSpPr>
          <p:cNvPr id="10" name="直接连接符 9">
            <a:extLst>
              <a:ext uri="{FF2B5EF4-FFF2-40B4-BE49-F238E27FC236}">
                <a16:creationId xmlns:a16="http://schemas.microsoft.com/office/drawing/2014/main" id="{09D2E988-9452-4725-9333-C7E698D5A7C5}"/>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2D9439-8E06-4108-86FF-A081214AA98B}"/>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建国初期</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性别因素</a:t>
            </a:r>
          </a:p>
        </p:txBody>
      </p:sp>
      <p:pic>
        <p:nvPicPr>
          <p:cNvPr id="12" name="图片 11">
            <a:extLst>
              <a:ext uri="{FF2B5EF4-FFF2-40B4-BE49-F238E27FC236}">
                <a16:creationId xmlns:a16="http://schemas.microsoft.com/office/drawing/2014/main" id="{CAAC2B8D-0E61-4EC7-A9AE-0B474743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313" y="802944"/>
            <a:ext cx="6069489" cy="4179780"/>
          </a:xfrm>
          <a:prstGeom prst="rect">
            <a:avLst/>
          </a:prstGeom>
        </p:spPr>
      </p:pic>
      <p:sp>
        <p:nvSpPr>
          <p:cNvPr id="5" name="文本框 4">
            <a:extLst>
              <a:ext uri="{FF2B5EF4-FFF2-40B4-BE49-F238E27FC236}">
                <a16:creationId xmlns:a16="http://schemas.microsoft.com/office/drawing/2014/main" id="{3A384910-8208-427B-8182-8053DCDC1B5A}"/>
              </a:ext>
            </a:extLst>
          </p:cNvPr>
          <p:cNvSpPr txBox="1"/>
          <p:nvPr/>
        </p:nvSpPr>
        <p:spPr>
          <a:xfrm>
            <a:off x="929793" y="988373"/>
            <a:ext cx="2599810" cy="369332"/>
          </a:xfrm>
          <a:prstGeom prst="rect">
            <a:avLst/>
          </a:prstGeom>
          <a:noFill/>
        </p:spPr>
        <p:txBody>
          <a:bodyPr wrap="square" rtlCol="0">
            <a:spAutoFit/>
          </a:bodyPr>
          <a:lstStyle/>
          <a:p>
            <a:r>
              <a:rPr lang="zh-CN" altLang="en-US" dirty="0"/>
              <a:t>走向平等的男女生数量</a:t>
            </a:r>
          </a:p>
        </p:txBody>
      </p:sp>
      <p:sp>
        <p:nvSpPr>
          <p:cNvPr id="2" name="灯片编号占位符 1">
            <a:extLst>
              <a:ext uri="{FF2B5EF4-FFF2-40B4-BE49-F238E27FC236}">
                <a16:creationId xmlns:a16="http://schemas.microsoft.com/office/drawing/2014/main" id="{6B8C8D0E-858B-4D69-A8F5-99DBAA6D172D}"/>
              </a:ext>
            </a:extLst>
          </p:cNvPr>
          <p:cNvSpPr>
            <a:spLocks noGrp="1"/>
          </p:cNvSpPr>
          <p:nvPr>
            <p:ph type="sldNum" sz="quarter" idx="12"/>
          </p:nvPr>
        </p:nvSpPr>
        <p:spPr/>
        <p:txBody>
          <a:bodyPr/>
          <a:lstStyle/>
          <a:p>
            <a:fld id="{3BBC818E-74BE-45A5-811B-174B759C3D15}" type="slidenum">
              <a:rPr lang="zh-CN" altLang="en-US" smtClean="0"/>
              <a:pPr/>
              <a:t>8</a:t>
            </a:fld>
            <a:endParaRPr lang="zh-CN" altLang="en-US"/>
          </a:p>
        </p:txBody>
      </p:sp>
      <p:pic>
        <p:nvPicPr>
          <p:cNvPr id="6" name="图片 5">
            <a:extLst>
              <a:ext uri="{FF2B5EF4-FFF2-40B4-BE49-F238E27FC236}">
                <a16:creationId xmlns:a16="http://schemas.microsoft.com/office/drawing/2014/main" id="{0084A81C-2E1A-4903-854F-38EF2ACDE7ED}"/>
              </a:ext>
            </a:extLst>
          </p:cNvPr>
          <p:cNvPicPr>
            <a:picLocks noChangeAspect="1"/>
          </p:cNvPicPr>
          <p:nvPr/>
        </p:nvPicPr>
        <p:blipFill rotWithShape="1">
          <a:blip r:embed="rId6">
            <a:extLst>
              <a:ext uri="{28A0092B-C50C-407E-A947-70E740481C1C}">
                <a14:useLocalDpi xmlns:a14="http://schemas.microsoft.com/office/drawing/2010/main" val="0"/>
              </a:ext>
            </a:extLst>
          </a:blip>
          <a:srcRect l="9721" t="3370" r="6544"/>
          <a:stretch/>
        </p:blipFill>
        <p:spPr>
          <a:xfrm>
            <a:off x="266526" y="1442742"/>
            <a:ext cx="5829474" cy="5244083"/>
          </a:xfrm>
          <a:prstGeom prst="rect">
            <a:avLst/>
          </a:prstGeom>
        </p:spPr>
      </p:pic>
      <p:cxnSp>
        <p:nvCxnSpPr>
          <p:cNvPr id="8" name="直接连接符 7">
            <a:extLst>
              <a:ext uri="{FF2B5EF4-FFF2-40B4-BE49-F238E27FC236}">
                <a16:creationId xmlns:a16="http://schemas.microsoft.com/office/drawing/2014/main" id="{2E784469-D0FE-473E-AF53-A4A9F704DDBE}"/>
              </a:ext>
            </a:extLst>
          </p:cNvPr>
          <p:cNvCxnSpPr/>
          <p:nvPr/>
        </p:nvCxnSpPr>
        <p:spPr>
          <a:xfrm>
            <a:off x="533190" y="3533495"/>
            <a:ext cx="529614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29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矩形 109">
            <a:extLst>
              <a:ext uri="{FF2B5EF4-FFF2-40B4-BE49-F238E27FC236}">
                <a16:creationId xmlns:a16="http://schemas.microsoft.com/office/drawing/2014/main" id="{6478CAC6-0F8F-4F3B-B34B-A5ED5D912431}"/>
              </a:ext>
            </a:extLst>
          </p:cNvPr>
          <p:cNvSpPr/>
          <p:nvPr/>
        </p:nvSpPr>
        <p:spPr>
          <a:xfrm>
            <a:off x="-87483" y="837735"/>
            <a:ext cx="12192000" cy="55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14" name="图片 113">
            <a:extLst>
              <a:ext uri="{FF2B5EF4-FFF2-40B4-BE49-F238E27FC236}">
                <a16:creationId xmlns:a16="http://schemas.microsoft.com/office/drawing/2014/main" id="{DD5161E7-379B-4D8E-8DBE-697B2E7AE38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483" y="0"/>
            <a:ext cx="12280900" cy="6895540"/>
          </a:xfrm>
          <a:prstGeom prst="rect">
            <a:avLst/>
          </a:prstGeom>
        </p:spPr>
      </p:pic>
      <p:pic>
        <p:nvPicPr>
          <p:cNvPr id="122" name="图片 121">
            <a:extLst>
              <a:ext uri="{FF2B5EF4-FFF2-40B4-BE49-F238E27FC236}">
                <a16:creationId xmlns:a16="http://schemas.microsoft.com/office/drawing/2014/main" id="{09E4A6FD-C0E3-42BC-AF81-D3555739BBF6}"/>
              </a:ext>
            </a:extLst>
          </p:cNvPr>
          <p:cNvPicPr>
            <a:picLocks noChangeAspect="1"/>
          </p:cNvPicPr>
          <p:nvPr/>
        </p:nvPicPr>
        <p:blipFill>
          <a:blip r:embed="rId3">
            <a:duotone>
              <a:schemeClr val="accent5">
                <a:shade val="45000"/>
                <a:satMod val="135000"/>
              </a:schemeClr>
              <a:prstClr val="white"/>
            </a:duotone>
          </a:blip>
          <a:stretch>
            <a:fillRect/>
          </a:stretch>
        </p:blipFill>
        <p:spPr>
          <a:xfrm>
            <a:off x="444982" y="850841"/>
            <a:ext cx="1318953" cy="547559"/>
          </a:xfrm>
          <a:prstGeom prst="rect">
            <a:avLst/>
          </a:prstGeom>
        </p:spPr>
      </p:pic>
      <p:pic>
        <p:nvPicPr>
          <p:cNvPr id="123" name="图片 122">
            <a:extLst>
              <a:ext uri="{FF2B5EF4-FFF2-40B4-BE49-F238E27FC236}">
                <a16:creationId xmlns:a16="http://schemas.microsoft.com/office/drawing/2014/main" id="{E6125ED1-F589-4D91-AFA0-E14AD279F72C}"/>
              </a:ext>
            </a:extLst>
          </p:cNvPr>
          <p:cNvPicPr>
            <a:picLocks noChangeAspect="1"/>
          </p:cNvPicPr>
          <p:nvPr/>
        </p:nvPicPr>
        <p:blipFill>
          <a:blip r:embed="rId4">
            <a:duotone>
              <a:schemeClr val="accent5">
                <a:shade val="45000"/>
                <a:satMod val="135000"/>
              </a:schemeClr>
              <a:prstClr val="white"/>
            </a:duotone>
          </a:blip>
          <a:stretch>
            <a:fillRect/>
          </a:stretch>
        </p:blipFill>
        <p:spPr>
          <a:xfrm>
            <a:off x="5896091" y="51186"/>
            <a:ext cx="1922687" cy="933412"/>
          </a:xfrm>
          <a:prstGeom prst="rect">
            <a:avLst/>
          </a:prstGeom>
        </p:spPr>
      </p:pic>
      <p:pic>
        <p:nvPicPr>
          <p:cNvPr id="124" name="图片 123">
            <a:extLst>
              <a:ext uri="{FF2B5EF4-FFF2-40B4-BE49-F238E27FC236}">
                <a16:creationId xmlns:a16="http://schemas.microsoft.com/office/drawing/2014/main" id="{1CBBC91A-1E94-4FB1-8167-912C2C33A2F4}"/>
              </a:ext>
            </a:extLst>
          </p:cNvPr>
          <p:cNvPicPr>
            <a:picLocks noChangeAspect="1"/>
          </p:cNvPicPr>
          <p:nvPr/>
        </p:nvPicPr>
        <p:blipFill>
          <a:blip r:embed="rId5">
            <a:duotone>
              <a:schemeClr val="accent5">
                <a:shade val="45000"/>
                <a:satMod val="135000"/>
              </a:schemeClr>
              <a:prstClr val="white"/>
            </a:duotone>
          </a:blip>
          <a:stretch>
            <a:fillRect/>
          </a:stretch>
        </p:blipFill>
        <p:spPr>
          <a:xfrm>
            <a:off x="9853767" y="791672"/>
            <a:ext cx="1318954" cy="624140"/>
          </a:xfrm>
          <a:prstGeom prst="rect">
            <a:avLst/>
          </a:prstGeom>
        </p:spPr>
      </p:pic>
      <p:sp>
        <p:nvSpPr>
          <p:cNvPr id="11" name="文本框 10">
            <a:extLst>
              <a:ext uri="{FF2B5EF4-FFF2-40B4-BE49-F238E27FC236}">
                <a16:creationId xmlns:a16="http://schemas.microsoft.com/office/drawing/2014/main" id="{8E2CBF2F-7DE4-448F-8BE9-3A95A6FF0F13}"/>
              </a:ext>
            </a:extLst>
          </p:cNvPr>
          <p:cNvSpPr txBox="1"/>
          <p:nvPr/>
        </p:nvSpPr>
        <p:spPr>
          <a:xfrm>
            <a:off x="704177" y="1175954"/>
            <a:ext cx="10383827" cy="5485604"/>
          </a:xfrm>
          <a:prstGeom prst="rect">
            <a:avLst/>
          </a:prstGeom>
          <a:noFill/>
        </p:spPr>
        <p:txBody>
          <a:bodyPr wrap="square" rtlCol="0">
            <a:spAutoFit/>
          </a:bodyPr>
          <a:lstStyle/>
          <a:p>
            <a:r>
              <a:rPr lang="zh-CN" altLang="en-US" dirty="0"/>
              <a:t>    </a:t>
            </a:r>
            <a:r>
              <a:rPr lang="zh-CN" altLang="en-US" sz="2000" b="1" dirty="0">
                <a:solidFill>
                  <a:srgbClr val="C00000"/>
                </a:solidFill>
              </a:rPr>
              <a:t>重点普通高中政策</a:t>
            </a:r>
            <a:r>
              <a:rPr lang="zh-CN" altLang="en-US" sz="2000" b="1" dirty="0"/>
              <a:t>，作为新中国成立之初提出的精英主义取向的教育政策选择，自</a:t>
            </a:r>
            <a:r>
              <a:rPr lang="en-US" altLang="zh-CN" sz="2000" b="1" dirty="0"/>
              <a:t>1953</a:t>
            </a:r>
            <a:r>
              <a:rPr lang="zh-CN" altLang="en-US" sz="2000" b="1" dirty="0"/>
              <a:t>年提出和实施以来，</a:t>
            </a:r>
            <a:r>
              <a:rPr lang="zh-CN" altLang="en-US" sz="2000" b="1" dirty="0">
                <a:solidFill>
                  <a:srgbClr val="C00000"/>
                </a:solidFill>
              </a:rPr>
              <a:t>除“文革”十年被中断外，一直延续至今</a:t>
            </a:r>
            <a:r>
              <a:rPr lang="zh-CN" altLang="en-US" sz="2000" b="1" dirty="0"/>
              <a:t>，影响着高中教育的发展。</a:t>
            </a:r>
            <a:endParaRPr lang="en-US" altLang="zh-CN" b="1" dirty="0"/>
          </a:p>
          <a:p>
            <a:pPr>
              <a:lnSpc>
                <a:spcPts val="2500"/>
              </a:lnSpc>
              <a:spcBef>
                <a:spcPts val="1200"/>
              </a:spcBef>
            </a:pPr>
            <a:r>
              <a:rPr lang="zh-CN" altLang="en-US" b="1" dirty="0"/>
              <a:t>一、重点高中的兴起与反思（</a:t>
            </a:r>
            <a:r>
              <a:rPr lang="en-US" altLang="zh-CN" b="1" dirty="0"/>
              <a:t>1949-1957)</a:t>
            </a:r>
            <a:r>
              <a:rPr lang="zh-CN" altLang="en-US" b="1" dirty="0"/>
              <a:t> </a:t>
            </a:r>
            <a:endParaRPr lang="en-US" altLang="zh-CN" b="1" dirty="0"/>
          </a:p>
          <a:p>
            <a:pPr indent="457200">
              <a:lnSpc>
                <a:spcPts val="2500"/>
              </a:lnSpc>
            </a:pPr>
            <a:r>
              <a:rPr lang="zh-CN" altLang="en-US" dirty="0"/>
              <a:t>为落实</a:t>
            </a:r>
            <a:r>
              <a:rPr lang="en-US" altLang="zh-CN" dirty="0"/>
              <a:t>1953</a:t>
            </a:r>
            <a:r>
              <a:rPr lang="zh-CN" altLang="en-US" dirty="0"/>
              <a:t>年第二次全国教育工作会议的精神，教育部颁布了</a:t>
            </a:r>
            <a:r>
              <a:rPr lang="en-US" altLang="zh-CN" dirty="0"/>
              <a:t>《</a:t>
            </a:r>
            <a:r>
              <a:rPr lang="zh-CN" altLang="en-US" dirty="0"/>
              <a:t>关于有重点地办好一些中学与师范学校的意见</a:t>
            </a:r>
            <a:r>
              <a:rPr lang="en-US" altLang="zh-CN" dirty="0"/>
              <a:t>》</a:t>
            </a:r>
            <a:r>
              <a:rPr lang="zh-CN" altLang="en-US" dirty="0"/>
              <a:t>，要求各地选定一批重点中学，数量与规模与高一级学校的招生保持适当比例，并集中先办好一批“尖子”学校。此后，</a:t>
            </a:r>
            <a:r>
              <a:rPr lang="zh-CN" altLang="en-US" dirty="0">
                <a:solidFill>
                  <a:schemeClr val="accent6">
                    <a:lumMod val="75000"/>
                  </a:schemeClr>
                </a:solidFill>
              </a:rPr>
              <a:t>全国共批准重点中学</a:t>
            </a:r>
            <a:r>
              <a:rPr lang="en-US" altLang="zh-CN" dirty="0">
                <a:solidFill>
                  <a:schemeClr val="accent6">
                    <a:lumMod val="75000"/>
                  </a:schemeClr>
                </a:solidFill>
              </a:rPr>
              <a:t>194</a:t>
            </a:r>
            <a:r>
              <a:rPr lang="zh-CN" altLang="en-US" dirty="0">
                <a:solidFill>
                  <a:schemeClr val="accent6">
                    <a:lumMod val="75000"/>
                  </a:schemeClr>
                </a:solidFill>
              </a:rPr>
              <a:t>所，占全国中学的</a:t>
            </a:r>
            <a:r>
              <a:rPr lang="en-US" altLang="zh-CN" dirty="0">
                <a:solidFill>
                  <a:schemeClr val="accent6">
                    <a:lumMod val="75000"/>
                  </a:schemeClr>
                </a:solidFill>
              </a:rPr>
              <a:t>4.4%</a:t>
            </a:r>
            <a:r>
              <a:rPr lang="zh-CN" altLang="en-US" dirty="0">
                <a:solidFill>
                  <a:schemeClr val="accent6">
                    <a:lumMod val="75000"/>
                  </a:schemeClr>
                </a:solidFill>
              </a:rPr>
              <a:t>。</a:t>
            </a:r>
            <a:endParaRPr lang="en-US" altLang="zh-CN" dirty="0">
              <a:solidFill>
                <a:schemeClr val="accent6">
                  <a:lumMod val="75000"/>
                </a:schemeClr>
              </a:solidFill>
            </a:endParaRPr>
          </a:p>
          <a:p>
            <a:pPr>
              <a:lnSpc>
                <a:spcPts val="2500"/>
              </a:lnSpc>
              <a:spcBef>
                <a:spcPts val="1200"/>
              </a:spcBef>
            </a:pPr>
            <a:r>
              <a:rPr lang="zh-CN" altLang="en-US" b="1" dirty="0"/>
              <a:t>二、重点高中的规模扩充（</a:t>
            </a:r>
            <a:r>
              <a:rPr lang="en-US" altLang="zh-CN" b="1" dirty="0"/>
              <a:t>1958-1965)</a:t>
            </a:r>
          </a:p>
          <a:p>
            <a:pPr indent="457200">
              <a:lnSpc>
                <a:spcPts val="2500"/>
              </a:lnSpc>
            </a:pPr>
            <a:r>
              <a:rPr lang="en-US" altLang="zh-CN" dirty="0"/>
              <a:t>1958</a:t>
            </a:r>
            <a:r>
              <a:rPr lang="zh-CN" altLang="en-US" dirty="0"/>
              <a:t>年，在“大跃进”的背景下，中学教育走向了片面强调数量发展的普及道路，普及高中教育成为当时的重要任务，重点中学政策“被暂时搁置“教育大跃进”以牺牲教育质量为代价，这引起了教育部门的重视和反思。</a:t>
            </a:r>
            <a:endParaRPr lang="en-US" altLang="zh-CN" dirty="0"/>
          </a:p>
          <a:p>
            <a:pPr indent="457200">
              <a:lnSpc>
                <a:spcPts val="2500"/>
              </a:lnSpc>
            </a:pPr>
            <a:r>
              <a:rPr lang="en-US" altLang="zh-CN" dirty="0"/>
              <a:t>1961</a:t>
            </a:r>
            <a:r>
              <a:rPr lang="zh-CN" altLang="en-US" dirty="0"/>
              <a:t>年</a:t>
            </a:r>
            <a:r>
              <a:rPr lang="en-US" altLang="zh-CN" dirty="0"/>
              <a:t>9</a:t>
            </a:r>
            <a:r>
              <a:rPr lang="zh-CN" altLang="en-US" dirty="0"/>
              <a:t>月</a:t>
            </a:r>
            <a:r>
              <a:rPr lang="en-US" altLang="zh-CN" dirty="0"/>
              <a:t>7</a:t>
            </a:r>
            <a:r>
              <a:rPr lang="zh-CN" altLang="en-US" dirty="0"/>
              <a:t>日，教育部长杨秀峰在中共中央工作会议上重申“在各级各类学校中，确定一批重点学校，规模不要过大，努力改善办学条件，认真办好”。</a:t>
            </a:r>
            <a:r>
              <a:rPr lang="en-US" altLang="zh-CN" dirty="0"/>
              <a:t>1962</a:t>
            </a:r>
            <a:r>
              <a:rPr lang="zh-CN" altLang="en-US" dirty="0"/>
              <a:t>年</a:t>
            </a:r>
            <a:r>
              <a:rPr lang="en-US" altLang="zh-CN" dirty="0"/>
              <a:t>12</a:t>
            </a:r>
            <a:r>
              <a:rPr lang="zh-CN" altLang="en-US" dirty="0"/>
              <a:t>月</a:t>
            </a:r>
            <a:r>
              <a:rPr lang="en-US" altLang="zh-CN" dirty="0"/>
              <a:t>21</a:t>
            </a:r>
            <a:r>
              <a:rPr lang="zh-CN" altLang="en-US" dirty="0"/>
              <a:t>日，教育部下发</a:t>
            </a:r>
            <a:r>
              <a:rPr lang="en-US" altLang="zh-CN" dirty="0"/>
              <a:t>《</a:t>
            </a:r>
            <a:r>
              <a:rPr lang="zh-CN" altLang="en-US" dirty="0"/>
              <a:t>关于有重点地办好一批全日制中、小学校的通知</a:t>
            </a:r>
            <a:r>
              <a:rPr lang="en-US" altLang="zh-CN" dirty="0"/>
              <a:t>》,</a:t>
            </a:r>
            <a:r>
              <a:rPr lang="zh-CN" altLang="en-US" dirty="0"/>
              <a:t>要求各省、市、自治区选定若干所中学，集中力量尽快地办好这批学校，并提出办好这批学校的措施和要求。</a:t>
            </a:r>
            <a:r>
              <a:rPr lang="zh-CN" altLang="en-US" dirty="0">
                <a:solidFill>
                  <a:schemeClr val="accent6">
                    <a:lumMod val="75000"/>
                  </a:schemeClr>
                </a:solidFill>
              </a:rPr>
              <a:t>据</a:t>
            </a:r>
            <a:r>
              <a:rPr lang="en-US" altLang="zh-CN" dirty="0">
                <a:solidFill>
                  <a:schemeClr val="accent6">
                    <a:lumMod val="75000"/>
                  </a:schemeClr>
                </a:solidFill>
              </a:rPr>
              <a:t>1963</a:t>
            </a:r>
            <a:r>
              <a:rPr lang="zh-CN" altLang="en-US" dirty="0">
                <a:solidFill>
                  <a:schemeClr val="accent6">
                    <a:lumMod val="75000"/>
                  </a:schemeClr>
                </a:solidFill>
              </a:rPr>
              <a:t>年</a:t>
            </a:r>
            <a:r>
              <a:rPr lang="en-US" altLang="zh-CN" dirty="0">
                <a:solidFill>
                  <a:schemeClr val="accent6">
                    <a:lumMod val="75000"/>
                  </a:schemeClr>
                </a:solidFill>
              </a:rPr>
              <a:t>9</a:t>
            </a:r>
            <a:r>
              <a:rPr lang="zh-CN" altLang="en-US" dirty="0">
                <a:solidFill>
                  <a:schemeClr val="accent6">
                    <a:lumMod val="75000"/>
                  </a:schemeClr>
                </a:solidFill>
              </a:rPr>
              <a:t>月统计，</a:t>
            </a:r>
            <a:r>
              <a:rPr lang="en-US" altLang="zh-CN" dirty="0">
                <a:solidFill>
                  <a:schemeClr val="accent6">
                    <a:lumMod val="75000"/>
                  </a:schemeClr>
                </a:solidFill>
              </a:rPr>
              <a:t>27</a:t>
            </a:r>
            <a:r>
              <a:rPr lang="zh-CN" altLang="en-US" dirty="0">
                <a:solidFill>
                  <a:schemeClr val="accent6">
                    <a:lumMod val="75000"/>
                  </a:schemeClr>
                </a:solidFill>
              </a:rPr>
              <a:t>个省市、自治区确定的重点学校为</a:t>
            </a:r>
            <a:r>
              <a:rPr lang="en-US" altLang="zh-CN" dirty="0">
                <a:solidFill>
                  <a:schemeClr val="accent6">
                    <a:lumMod val="75000"/>
                  </a:schemeClr>
                </a:solidFill>
              </a:rPr>
              <a:t>487</a:t>
            </a:r>
            <a:r>
              <a:rPr lang="zh-CN" altLang="en-US" dirty="0">
                <a:solidFill>
                  <a:schemeClr val="accent6">
                    <a:lumMod val="75000"/>
                  </a:schemeClr>
                </a:solidFill>
              </a:rPr>
              <a:t>所。在北京、吉林等</a:t>
            </a:r>
            <a:r>
              <a:rPr lang="en-US" altLang="zh-CN" dirty="0">
                <a:solidFill>
                  <a:schemeClr val="accent6">
                    <a:lumMod val="75000"/>
                  </a:schemeClr>
                </a:solidFill>
              </a:rPr>
              <a:t>9</a:t>
            </a:r>
            <a:r>
              <a:rPr lang="zh-CN" altLang="en-US" dirty="0">
                <a:solidFill>
                  <a:schemeClr val="accent6">
                    <a:lumMod val="75000"/>
                  </a:schemeClr>
                </a:solidFill>
              </a:rPr>
              <a:t>个省、市、自治区中有</a:t>
            </a:r>
            <a:r>
              <a:rPr lang="en-US" altLang="zh-CN" dirty="0">
                <a:solidFill>
                  <a:schemeClr val="accent6">
                    <a:lumMod val="75000"/>
                  </a:schemeClr>
                </a:solidFill>
              </a:rPr>
              <a:t>135</a:t>
            </a:r>
            <a:r>
              <a:rPr lang="zh-CN" altLang="en-US" dirty="0">
                <a:solidFill>
                  <a:schemeClr val="accent6">
                    <a:lumMod val="75000"/>
                  </a:schemeClr>
                </a:solidFill>
              </a:rPr>
              <a:t>所，其中</a:t>
            </a:r>
            <a:r>
              <a:rPr lang="zh-CN" altLang="en-US" dirty="0">
                <a:solidFill>
                  <a:srgbClr val="C00000"/>
                </a:solidFill>
              </a:rPr>
              <a:t>城市占</a:t>
            </a:r>
            <a:r>
              <a:rPr lang="en-US" altLang="zh-CN" dirty="0">
                <a:solidFill>
                  <a:srgbClr val="C00000"/>
                </a:solidFill>
              </a:rPr>
              <a:t>84</a:t>
            </a:r>
            <a:r>
              <a:rPr lang="zh-CN" altLang="en-US" dirty="0">
                <a:solidFill>
                  <a:srgbClr val="C00000"/>
                </a:solidFill>
              </a:rPr>
              <a:t>所，占</a:t>
            </a:r>
            <a:r>
              <a:rPr lang="en-US" altLang="zh-CN" dirty="0">
                <a:solidFill>
                  <a:srgbClr val="C00000"/>
                </a:solidFill>
              </a:rPr>
              <a:t>62%</a:t>
            </a:r>
            <a:r>
              <a:rPr lang="zh-CN" altLang="en-US" dirty="0">
                <a:solidFill>
                  <a:srgbClr val="C00000"/>
                </a:solidFill>
              </a:rPr>
              <a:t>，县镇</a:t>
            </a:r>
            <a:r>
              <a:rPr lang="en-US" altLang="zh-CN" dirty="0">
                <a:solidFill>
                  <a:srgbClr val="C00000"/>
                </a:solidFill>
              </a:rPr>
              <a:t>43</a:t>
            </a:r>
            <a:r>
              <a:rPr lang="zh-CN" altLang="en-US" dirty="0">
                <a:solidFill>
                  <a:srgbClr val="C00000"/>
                </a:solidFill>
              </a:rPr>
              <a:t>所，占</a:t>
            </a:r>
            <a:r>
              <a:rPr lang="en-US" altLang="zh-CN" dirty="0">
                <a:solidFill>
                  <a:srgbClr val="C00000"/>
                </a:solidFill>
              </a:rPr>
              <a:t>32%</a:t>
            </a:r>
            <a:r>
              <a:rPr lang="zh-CN" altLang="en-US" dirty="0">
                <a:solidFill>
                  <a:srgbClr val="C00000"/>
                </a:solidFill>
              </a:rPr>
              <a:t>，农村</a:t>
            </a:r>
            <a:r>
              <a:rPr lang="en-US" altLang="zh-CN" dirty="0">
                <a:solidFill>
                  <a:srgbClr val="C00000"/>
                </a:solidFill>
              </a:rPr>
              <a:t>8</a:t>
            </a:r>
            <a:r>
              <a:rPr lang="zh-CN" altLang="en-US" dirty="0">
                <a:solidFill>
                  <a:srgbClr val="C00000"/>
                </a:solidFill>
              </a:rPr>
              <a:t>所，占</a:t>
            </a:r>
            <a:r>
              <a:rPr lang="en-US" altLang="zh-CN" dirty="0">
                <a:solidFill>
                  <a:srgbClr val="C00000"/>
                </a:solidFill>
              </a:rPr>
              <a:t>6%</a:t>
            </a:r>
            <a:r>
              <a:rPr lang="zh-CN" altLang="en-US" dirty="0">
                <a:solidFill>
                  <a:schemeClr val="accent6">
                    <a:lumMod val="75000"/>
                  </a:schemeClr>
                </a:solidFill>
              </a:rPr>
              <a:t>；另有</a:t>
            </a:r>
            <a:r>
              <a:rPr lang="en-US" altLang="zh-CN" dirty="0">
                <a:solidFill>
                  <a:schemeClr val="accent6">
                    <a:lumMod val="75000"/>
                  </a:schemeClr>
                </a:solidFill>
              </a:rPr>
              <a:t>7</a:t>
            </a:r>
            <a:r>
              <a:rPr lang="zh-CN" altLang="en-US" dirty="0">
                <a:solidFill>
                  <a:schemeClr val="accent6">
                    <a:lumMod val="75000"/>
                  </a:schemeClr>
                </a:solidFill>
              </a:rPr>
              <a:t>个省、市、自治区没有选定农村中学。</a:t>
            </a:r>
          </a:p>
        </p:txBody>
      </p:sp>
      <p:cxnSp>
        <p:nvCxnSpPr>
          <p:cNvPr id="9" name="直接连接符 8">
            <a:extLst>
              <a:ext uri="{FF2B5EF4-FFF2-40B4-BE49-F238E27FC236}">
                <a16:creationId xmlns:a16="http://schemas.microsoft.com/office/drawing/2014/main" id="{A75FABB9-6093-475E-B018-C6C6596F62C0}"/>
              </a:ext>
            </a:extLst>
          </p:cNvPr>
          <p:cNvCxnSpPr/>
          <p:nvPr/>
        </p:nvCxnSpPr>
        <p:spPr>
          <a:xfrm>
            <a:off x="444982" y="576644"/>
            <a:ext cx="425936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87D5BA2-A162-4EA7-AB23-1B965CD0E8B7}"/>
              </a:ext>
            </a:extLst>
          </p:cNvPr>
          <p:cNvSpPr txBox="1"/>
          <p:nvPr/>
        </p:nvSpPr>
        <p:spPr>
          <a:xfrm>
            <a:off x="863826" y="106839"/>
            <a:ext cx="3621505" cy="461665"/>
          </a:xfrm>
          <a:prstGeom prst="rect">
            <a:avLst/>
          </a:prstGeom>
          <a:noFill/>
        </p:spPr>
        <p:txBody>
          <a:bodyPr wrap="square" rtlCol="0">
            <a:spAutoFit/>
          </a:bodyPr>
          <a:lstStyle/>
          <a:p>
            <a:r>
              <a:rPr kumimoji="1" lang="zh-CN" altLang="en-US" sz="2400" b="1" dirty="0">
                <a:solidFill>
                  <a:schemeClr val="tx2">
                    <a:lumMod val="75000"/>
                  </a:schemeClr>
                </a:solidFill>
                <a:ea typeface="经典繁勘亭" pitchFamily="49" charset="-122"/>
              </a:rPr>
              <a:t>建国初期</a:t>
            </a:r>
            <a:r>
              <a:rPr kumimoji="1" lang="en-US" altLang="zh-CN" sz="2400" b="1" dirty="0">
                <a:solidFill>
                  <a:schemeClr val="tx2">
                    <a:lumMod val="75000"/>
                  </a:schemeClr>
                </a:solidFill>
                <a:ea typeface="经典繁勘亭" pitchFamily="49" charset="-122"/>
              </a:rPr>
              <a:t>——</a:t>
            </a:r>
            <a:r>
              <a:rPr kumimoji="1" lang="zh-CN" altLang="en-US" sz="2400" b="1" dirty="0">
                <a:solidFill>
                  <a:schemeClr val="tx2">
                    <a:lumMod val="75000"/>
                  </a:schemeClr>
                </a:solidFill>
                <a:ea typeface="经典繁勘亭" pitchFamily="49" charset="-122"/>
              </a:rPr>
              <a:t>重点高中</a:t>
            </a:r>
          </a:p>
        </p:txBody>
      </p:sp>
      <p:sp>
        <p:nvSpPr>
          <p:cNvPr id="2" name="灯片编号占位符 1">
            <a:extLst>
              <a:ext uri="{FF2B5EF4-FFF2-40B4-BE49-F238E27FC236}">
                <a16:creationId xmlns:a16="http://schemas.microsoft.com/office/drawing/2014/main" id="{8C13AED0-23AD-4CF9-8960-7013F1E40D3C}"/>
              </a:ext>
            </a:extLst>
          </p:cNvPr>
          <p:cNvSpPr>
            <a:spLocks noGrp="1"/>
          </p:cNvSpPr>
          <p:nvPr>
            <p:ph type="sldNum" sz="quarter" idx="12"/>
          </p:nvPr>
        </p:nvSpPr>
        <p:spPr/>
        <p:txBody>
          <a:bodyPr/>
          <a:lstStyle/>
          <a:p>
            <a:fld id="{3BBC818E-74BE-45A5-811B-174B759C3D15}" type="slidenum">
              <a:rPr lang="zh-CN" altLang="en-US" smtClean="0"/>
              <a:pPr/>
              <a:t>9</a:t>
            </a:fld>
            <a:endParaRPr lang="zh-CN" altLang="en-US"/>
          </a:p>
        </p:txBody>
      </p:sp>
    </p:spTree>
    <p:extLst>
      <p:ext uri="{BB962C8B-B14F-4D97-AF65-F5344CB8AC3E}">
        <p14:creationId xmlns:p14="http://schemas.microsoft.com/office/powerpoint/2010/main" val="189160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TM16401375[[fn=麦迪逊]]</Template>
  <TotalTime>1328</TotalTime>
  <Words>2843</Words>
  <Application>Microsoft Office PowerPoint</Application>
  <PresentationFormat>宽屏</PresentationFormat>
  <Paragraphs>220</Paragraphs>
  <Slides>40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Batang</vt:lpstr>
      <vt:lpstr>等线</vt:lpstr>
      <vt:lpstr>等线 Light</vt:lpstr>
      <vt:lpstr>仿宋</vt:lpstr>
      <vt:lpstr>汉仪小隶书简</vt:lpstr>
      <vt:lpstr>经典繁勘亭</vt:lpstr>
      <vt:lpstr>隶书</vt:lpstr>
      <vt:lpstr>新宋体</vt:lpstr>
      <vt:lpstr>字魂70号-灵悦黑体</vt:lpstr>
      <vt:lpstr>Arial</vt:lpstr>
      <vt:lpstr>Britannic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木子</cp:lastModifiedBy>
  <cp:revision>70</cp:revision>
  <dcterms:created xsi:type="dcterms:W3CDTF">2019-05-27T01:47:04Z</dcterms:created>
  <dcterms:modified xsi:type="dcterms:W3CDTF">2022-04-18T11:50:50Z</dcterms:modified>
</cp:coreProperties>
</file>